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198"/>
  </p:notesMasterIdLst>
  <p:sldIdLst>
    <p:sldId id="331" r:id="rId2"/>
    <p:sldId id="480" r:id="rId3"/>
    <p:sldId id="463" r:id="rId4"/>
    <p:sldId id="644" r:id="rId5"/>
    <p:sldId id="643" r:id="rId6"/>
    <p:sldId id="645" r:id="rId7"/>
    <p:sldId id="646" r:id="rId8"/>
    <p:sldId id="648" r:id="rId9"/>
    <p:sldId id="647" r:id="rId10"/>
    <p:sldId id="649" r:id="rId11"/>
    <p:sldId id="650" r:id="rId12"/>
    <p:sldId id="651" r:id="rId13"/>
    <p:sldId id="652" r:id="rId14"/>
    <p:sldId id="653" r:id="rId15"/>
    <p:sldId id="654" r:id="rId16"/>
    <p:sldId id="655" r:id="rId17"/>
    <p:sldId id="656" r:id="rId18"/>
    <p:sldId id="560" r:id="rId19"/>
    <p:sldId id="561" r:id="rId20"/>
    <p:sldId id="600" r:id="rId21"/>
    <p:sldId id="639" r:id="rId22"/>
    <p:sldId id="568" r:id="rId23"/>
    <p:sldId id="756" r:id="rId24"/>
    <p:sldId id="569" r:id="rId25"/>
    <p:sldId id="570" r:id="rId26"/>
    <p:sldId id="571" r:id="rId27"/>
    <p:sldId id="757" r:id="rId28"/>
    <p:sldId id="572" r:id="rId29"/>
    <p:sldId id="573" r:id="rId30"/>
    <p:sldId id="574" r:id="rId31"/>
    <p:sldId id="575" r:id="rId32"/>
    <p:sldId id="576" r:id="rId33"/>
    <p:sldId id="577" r:id="rId34"/>
    <p:sldId id="578" r:id="rId35"/>
    <p:sldId id="579" r:id="rId36"/>
    <p:sldId id="602" r:id="rId37"/>
    <p:sldId id="603" r:id="rId38"/>
    <p:sldId id="604" r:id="rId39"/>
    <p:sldId id="605" r:id="rId40"/>
    <p:sldId id="606" r:id="rId41"/>
    <p:sldId id="607" r:id="rId42"/>
    <p:sldId id="608" r:id="rId43"/>
    <p:sldId id="609" r:id="rId44"/>
    <p:sldId id="758" r:id="rId45"/>
    <p:sldId id="610" r:id="rId46"/>
    <p:sldId id="611" r:id="rId47"/>
    <p:sldId id="759" r:id="rId48"/>
    <p:sldId id="612" r:id="rId49"/>
    <p:sldId id="613" r:id="rId50"/>
    <p:sldId id="614" r:id="rId51"/>
    <p:sldId id="615" r:id="rId52"/>
    <p:sldId id="616" r:id="rId53"/>
    <p:sldId id="617" r:id="rId54"/>
    <p:sldId id="618" r:id="rId55"/>
    <p:sldId id="619" r:id="rId56"/>
    <p:sldId id="620" r:id="rId57"/>
    <p:sldId id="661" r:id="rId58"/>
    <p:sldId id="760" r:id="rId59"/>
    <p:sldId id="662" r:id="rId60"/>
    <p:sldId id="663" r:id="rId61"/>
    <p:sldId id="664" r:id="rId62"/>
    <p:sldId id="762" r:id="rId63"/>
    <p:sldId id="667" r:id="rId64"/>
    <p:sldId id="668" r:id="rId65"/>
    <p:sldId id="669" r:id="rId66"/>
    <p:sldId id="670" r:id="rId67"/>
    <p:sldId id="671" r:id="rId68"/>
    <p:sldId id="672" r:id="rId69"/>
    <p:sldId id="673" r:id="rId70"/>
    <p:sldId id="674" r:id="rId71"/>
    <p:sldId id="675" r:id="rId72"/>
    <p:sldId id="676" r:id="rId73"/>
    <p:sldId id="677" r:id="rId74"/>
    <p:sldId id="678" r:id="rId75"/>
    <p:sldId id="679" r:id="rId76"/>
    <p:sldId id="680" r:id="rId77"/>
    <p:sldId id="621" r:id="rId78"/>
    <p:sldId id="623" r:id="rId79"/>
    <p:sldId id="624" r:id="rId80"/>
    <p:sldId id="657" r:id="rId81"/>
    <p:sldId id="658" r:id="rId82"/>
    <p:sldId id="659" r:id="rId83"/>
    <p:sldId id="660" r:id="rId84"/>
    <p:sldId id="684" r:id="rId85"/>
    <p:sldId id="685" r:id="rId86"/>
    <p:sldId id="686" r:id="rId87"/>
    <p:sldId id="687" r:id="rId88"/>
    <p:sldId id="688" r:id="rId89"/>
    <p:sldId id="689" r:id="rId90"/>
    <p:sldId id="690" r:id="rId91"/>
    <p:sldId id="691" r:id="rId92"/>
    <p:sldId id="692" r:id="rId93"/>
    <p:sldId id="763" r:id="rId94"/>
    <p:sldId id="693" r:id="rId95"/>
    <p:sldId id="695" r:id="rId96"/>
    <p:sldId id="694" r:id="rId97"/>
    <p:sldId id="696" r:id="rId98"/>
    <p:sldId id="777" r:id="rId99"/>
    <p:sldId id="697" r:id="rId100"/>
    <p:sldId id="698" r:id="rId101"/>
    <p:sldId id="699" r:id="rId102"/>
    <p:sldId id="700" r:id="rId103"/>
    <p:sldId id="778" r:id="rId104"/>
    <p:sldId id="701" r:id="rId105"/>
    <p:sldId id="702" r:id="rId106"/>
    <p:sldId id="703" r:id="rId107"/>
    <p:sldId id="704" r:id="rId108"/>
    <p:sldId id="627" r:id="rId109"/>
    <p:sldId id="628" r:id="rId110"/>
    <p:sldId id="629" r:id="rId111"/>
    <p:sldId id="630" r:id="rId112"/>
    <p:sldId id="631" r:id="rId113"/>
    <p:sldId id="632" r:id="rId114"/>
    <p:sldId id="633" r:id="rId115"/>
    <p:sldId id="771" r:id="rId116"/>
    <p:sldId id="634" r:id="rId117"/>
    <p:sldId id="635" r:id="rId118"/>
    <p:sldId id="749" r:id="rId119"/>
    <p:sldId id="708" r:id="rId120"/>
    <p:sldId id="709" r:id="rId121"/>
    <p:sldId id="710" r:id="rId122"/>
    <p:sldId id="711" r:id="rId123"/>
    <p:sldId id="712" r:id="rId124"/>
    <p:sldId id="713" r:id="rId125"/>
    <p:sldId id="714" r:id="rId126"/>
    <p:sldId id="773" r:id="rId127"/>
    <p:sldId id="715" r:id="rId128"/>
    <p:sldId id="716" r:id="rId129"/>
    <p:sldId id="774" r:id="rId130"/>
    <p:sldId id="717" r:id="rId131"/>
    <p:sldId id="718" r:id="rId132"/>
    <p:sldId id="719" r:id="rId133"/>
    <p:sldId id="720" r:id="rId134"/>
    <p:sldId id="721" r:id="rId135"/>
    <p:sldId id="722" r:id="rId136"/>
    <p:sldId id="723" r:id="rId137"/>
    <p:sldId id="724" r:id="rId138"/>
    <p:sldId id="725" r:id="rId139"/>
    <p:sldId id="726" r:id="rId140"/>
    <p:sldId id="727" r:id="rId141"/>
    <p:sldId id="728" r:id="rId142"/>
    <p:sldId id="729" r:id="rId143"/>
    <p:sldId id="775" r:id="rId144"/>
    <p:sldId id="730" r:id="rId145"/>
    <p:sldId id="731" r:id="rId146"/>
    <p:sldId id="732" r:id="rId147"/>
    <p:sldId id="789" r:id="rId148"/>
    <p:sldId id="776" r:id="rId149"/>
    <p:sldId id="733" r:id="rId150"/>
    <p:sldId id="734" r:id="rId151"/>
    <p:sldId id="735" r:id="rId152"/>
    <p:sldId id="788" r:id="rId153"/>
    <p:sldId id="736" r:id="rId154"/>
    <p:sldId id="737" r:id="rId155"/>
    <p:sldId id="738" r:id="rId156"/>
    <p:sldId id="787" r:id="rId157"/>
    <p:sldId id="740" r:id="rId158"/>
    <p:sldId id="786" r:id="rId159"/>
    <p:sldId id="741" r:id="rId160"/>
    <p:sldId id="785" r:id="rId161"/>
    <p:sldId id="743" r:id="rId162"/>
    <p:sldId id="784" r:id="rId163"/>
    <p:sldId id="742" r:id="rId164"/>
    <p:sldId id="745" r:id="rId165"/>
    <p:sldId id="746" r:id="rId166"/>
    <p:sldId id="747" r:id="rId167"/>
    <p:sldId id="783" r:id="rId168"/>
    <p:sldId id="748" r:id="rId169"/>
    <p:sldId id="750" r:id="rId170"/>
    <p:sldId id="636" r:id="rId171"/>
    <p:sldId id="772" r:id="rId172"/>
    <p:sldId id="637" r:id="rId173"/>
    <p:sldId id="638" r:id="rId174"/>
    <p:sldId id="782" r:id="rId175"/>
    <p:sldId id="780" r:id="rId176"/>
    <p:sldId id="781" r:id="rId177"/>
    <p:sldId id="751" r:id="rId178"/>
    <p:sldId id="752" r:id="rId179"/>
    <p:sldId id="753" r:id="rId180"/>
    <p:sldId id="779" r:id="rId181"/>
    <p:sldId id="754" r:id="rId182"/>
    <p:sldId id="755" r:id="rId183"/>
    <p:sldId id="770" r:id="rId184"/>
    <p:sldId id="769" r:id="rId185"/>
    <p:sldId id="768" r:id="rId186"/>
    <p:sldId id="793" r:id="rId187"/>
    <p:sldId id="794" r:id="rId188"/>
    <p:sldId id="795" r:id="rId189"/>
    <p:sldId id="796" r:id="rId190"/>
    <p:sldId id="797" r:id="rId191"/>
    <p:sldId id="798" r:id="rId192"/>
    <p:sldId id="799" r:id="rId193"/>
    <p:sldId id="800" r:id="rId194"/>
    <p:sldId id="801" r:id="rId195"/>
    <p:sldId id="802" r:id="rId196"/>
    <p:sldId id="764" r:id="rId19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86374" autoAdjust="0"/>
  </p:normalViewPr>
  <p:slideViewPr>
    <p:cSldViewPr>
      <p:cViewPr varScale="1">
        <p:scale>
          <a:sx n="115" d="100"/>
          <a:sy n="115" d="100"/>
        </p:scale>
        <p:origin x="145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viewProps" Target="view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notesMaster" Target="notesMasters/notesMaster1.xml"/><Relationship Id="rId202"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100</a:t>
            </a:fld>
            <a:endParaRPr lang="en-US" dirty="0"/>
          </a:p>
        </p:txBody>
      </p:sp>
    </p:spTree>
    <p:extLst>
      <p:ext uri="{BB962C8B-B14F-4D97-AF65-F5344CB8AC3E}">
        <p14:creationId xmlns:p14="http://schemas.microsoft.com/office/powerpoint/2010/main" val="7954257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101</a:t>
            </a:fld>
            <a:endParaRPr lang="en-US" dirty="0"/>
          </a:p>
        </p:txBody>
      </p:sp>
    </p:spTree>
    <p:extLst>
      <p:ext uri="{BB962C8B-B14F-4D97-AF65-F5344CB8AC3E}">
        <p14:creationId xmlns:p14="http://schemas.microsoft.com/office/powerpoint/2010/main" val="11877865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102</a:t>
            </a:fld>
            <a:endParaRPr lang="en-US" dirty="0"/>
          </a:p>
        </p:txBody>
      </p:sp>
    </p:spTree>
    <p:extLst>
      <p:ext uri="{BB962C8B-B14F-4D97-AF65-F5344CB8AC3E}">
        <p14:creationId xmlns:p14="http://schemas.microsoft.com/office/powerpoint/2010/main" val="31514087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103</a:t>
            </a:fld>
            <a:endParaRPr lang="en-US" dirty="0"/>
          </a:p>
        </p:txBody>
      </p:sp>
    </p:spTree>
    <p:extLst>
      <p:ext uri="{BB962C8B-B14F-4D97-AF65-F5344CB8AC3E}">
        <p14:creationId xmlns:p14="http://schemas.microsoft.com/office/powerpoint/2010/main" val="5740189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104</a:t>
            </a:fld>
            <a:endParaRPr lang="en-US" dirty="0"/>
          </a:p>
        </p:txBody>
      </p:sp>
    </p:spTree>
    <p:extLst>
      <p:ext uri="{BB962C8B-B14F-4D97-AF65-F5344CB8AC3E}">
        <p14:creationId xmlns:p14="http://schemas.microsoft.com/office/powerpoint/2010/main" val="10882405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105</a:t>
            </a:fld>
            <a:endParaRPr lang="en-US" dirty="0"/>
          </a:p>
        </p:txBody>
      </p:sp>
    </p:spTree>
    <p:extLst>
      <p:ext uri="{BB962C8B-B14F-4D97-AF65-F5344CB8AC3E}">
        <p14:creationId xmlns:p14="http://schemas.microsoft.com/office/powerpoint/2010/main" val="12660574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106</a:t>
            </a:fld>
            <a:endParaRPr lang="en-US" dirty="0"/>
          </a:p>
        </p:txBody>
      </p:sp>
    </p:spTree>
    <p:extLst>
      <p:ext uri="{BB962C8B-B14F-4D97-AF65-F5344CB8AC3E}">
        <p14:creationId xmlns:p14="http://schemas.microsoft.com/office/powerpoint/2010/main" val="8255315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107</a:t>
            </a:fld>
            <a:endParaRPr lang="en-US" dirty="0"/>
          </a:p>
        </p:txBody>
      </p:sp>
    </p:spTree>
    <p:extLst>
      <p:ext uri="{BB962C8B-B14F-4D97-AF65-F5344CB8AC3E}">
        <p14:creationId xmlns:p14="http://schemas.microsoft.com/office/powerpoint/2010/main" val="142450042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108</a:t>
            </a:fld>
            <a:endParaRPr lang="en-US" dirty="0"/>
          </a:p>
        </p:txBody>
      </p:sp>
    </p:spTree>
    <p:extLst>
      <p:ext uri="{BB962C8B-B14F-4D97-AF65-F5344CB8AC3E}">
        <p14:creationId xmlns:p14="http://schemas.microsoft.com/office/powerpoint/2010/main" val="265772309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109</a:t>
            </a:fld>
            <a:endParaRPr lang="en-US" dirty="0"/>
          </a:p>
        </p:txBody>
      </p:sp>
    </p:spTree>
    <p:extLst>
      <p:ext uri="{BB962C8B-B14F-4D97-AF65-F5344CB8AC3E}">
        <p14:creationId xmlns:p14="http://schemas.microsoft.com/office/powerpoint/2010/main" val="3347830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110</a:t>
            </a:fld>
            <a:endParaRPr lang="en-US" dirty="0"/>
          </a:p>
        </p:txBody>
      </p:sp>
    </p:spTree>
    <p:extLst>
      <p:ext uri="{BB962C8B-B14F-4D97-AF65-F5344CB8AC3E}">
        <p14:creationId xmlns:p14="http://schemas.microsoft.com/office/powerpoint/2010/main" val="218143563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111</a:t>
            </a:fld>
            <a:endParaRPr lang="en-US" dirty="0"/>
          </a:p>
        </p:txBody>
      </p:sp>
    </p:spTree>
    <p:extLst>
      <p:ext uri="{BB962C8B-B14F-4D97-AF65-F5344CB8AC3E}">
        <p14:creationId xmlns:p14="http://schemas.microsoft.com/office/powerpoint/2010/main" val="339808518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112</a:t>
            </a:fld>
            <a:endParaRPr lang="en-US" dirty="0"/>
          </a:p>
        </p:txBody>
      </p:sp>
    </p:spTree>
    <p:extLst>
      <p:ext uri="{BB962C8B-B14F-4D97-AF65-F5344CB8AC3E}">
        <p14:creationId xmlns:p14="http://schemas.microsoft.com/office/powerpoint/2010/main" val="26850943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113</a:t>
            </a:fld>
            <a:endParaRPr lang="en-US" dirty="0"/>
          </a:p>
        </p:txBody>
      </p:sp>
    </p:spTree>
    <p:extLst>
      <p:ext uri="{BB962C8B-B14F-4D97-AF65-F5344CB8AC3E}">
        <p14:creationId xmlns:p14="http://schemas.microsoft.com/office/powerpoint/2010/main" val="379421004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114</a:t>
            </a:fld>
            <a:endParaRPr lang="en-US" dirty="0"/>
          </a:p>
        </p:txBody>
      </p:sp>
    </p:spTree>
    <p:extLst>
      <p:ext uri="{BB962C8B-B14F-4D97-AF65-F5344CB8AC3E}">
        <p14:creationId xmlns:p14="http://schemas.microsoft.com/office/powerpoint/2010/main" val="422246981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115</a:t>
            </a:fld>
            <a:endParaRPr lang="en-US" dirty="0"/>
          </a:p>
        </p:txBody>
      </p:sp>
    </p:spTree>
    <p:extLst>
      <p:ext uri="{BB962C8B-B14F-4D97-AF65-F5344CB8AC3E}">
        <p14:creationId xmlns:p14="http://schemas.microsoft.com/office/powerpoint/2010/main" val="252338578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116</a:t>
            </a:fld>
            <a:endParaRPr lang="en-US" dirty="0"/>
          </a:p>
        </p:txBody>
      </p:sp>
    </p:spTree>
    <p:extLst>
      <p:ext uri="{BB962C8B-B14F-4D97-AF65-F5344CB8AC3E}">
        <p14:creationId xmlns:p14="http://schemas.microsoft.com/office/powerpoint/2010/main" val="41582476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117</a:t>
            </a:fld>
            <a:endParaRPr lang="en-US" dirty="0"/>
          </a:p>
        </p:txBody>
      </p:sp>
    </p:spTree>
    <p:extLst>
      <p:ext uri="{BB962C8B-B14F-4D97-AF65-F5344CB8AC3E}">
        <p14:creationId xmlns:p14="http://schemas.microsoft.com/office/powerpoint/2010/main" val="109575722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118</a:t>
            </a:fld>
            <a:endParaRPr lang="en-US" dirty="0"/>
          </a:p>
        </p:txBody>
      </p:sp>
    </p:spTree>
    <p:extLst>
      <p:ext uri="{BB962C8B-B14F-4D97-AF65-F5344CB8AC3E}">
        <p14:creationId xmlns:p14="http://schemas.microsoft.com/office/powerpoint/2010/main" val="405624270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119</a:t>
            </a:fld>
            <a:endParaRPr lang="en-US" dirty="0"/>
          </a:p>
        </p:txBody>
      </p:sp>
    </p:spTree>
    <p:extLst>
      <p:ext uri="{BB962C8B-B14F-4D97-AF65-F5344CB8AC3E}">
        <p14:creationId xmlns:p14="http://schemas.microsoft.com/office/powerpoint/2010/main" val="120563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120</a:t>
            </a:fld>
            <a:endParaRPr lang="en-US" dirty="0"/>
          </a:p>
        </p:txBody>
      </p:sp>
    </p:spTree>
    <p:extLst>
      <p:ext uri="{BB962C8B-B14F-4D97-AF65-F5344CB8AC3E}">
        <p14:creationId xmlns:p14="http://schemas.microsoft.com/office/powerpoint/2010/main" val="66294268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121</a:t>
            </a:fld>
            <a:endParaRPr lang="en-US" dirty="0"/>
          </a:p>
        </p:txBody>
      </p:sp>
    </p:spTree>
    <p:extLst>
      <p:ext uri="{BB962C8B-B14F-4D97-AF65-F5344CB8AC3E}">
        <p14:creationId xmlns:p14="http://schemas.microsoft.com/office/powerpoint/2010/main" val="350398877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122</a:t>
            </a:fld>
            <a:endParaRPr lang="en-US" dirty="0"/>
          </a:p>
        </p:txBody>
      </p:sp>
    </p:spTree>
    <p:extLst>
      <p:ext uri="{BB962C8B-B14F-4D97-AF65-F5344CB8AC3E}">
        <p14:creationId xmlns:p14="http://schemas.microsoft.com/office/powerpoint/2010/main" val="242400641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123</a:t>
            </a:fld>
            <a:endParaRPr lang="en-US" dirty="0"/>
          </a:p>
        </p:txBody>
      </p:sp>
    </p:spTree>
    <p:extLst>
      <p:ext uri="{BB962C8B-B14F-4D97-AF65-F5344CB8AC3E}">
        <p14:creationId xmlns:p14="http://schemas.microsoft.com/office/powerpoint/2010/main" val="81394198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124</a:t>
            </a:fld>
            <a:endParaRPr lang="en-US" dirty="0"/>
          </a:p>
        </p:txBody>
      </p:sp>
    </p:spTree>
    <p:extLst>
      <p:ext uri="{BB962C8B-B14F-4D97-AF65-F5344CB8AC3E}">
        <p14:creationId xmlns:p14="http://schemas.microsoft.com/office/powerpoint/2010/main" val="19553175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125</a:t>
            </a:fld>
            <a:endParaRPr lang="en-US" dirty="0"/>
          </a:p>
        </p:txBody>
      </p:sp>
    </p:spTree>
    <p:extLst>
      <p:ext uri="{BB962C8B-B14F-4D97-AF65-F5344CB8AC3E}">
        <p14:creationId xmlns:p14="http://schemas.microsoft.com/office/powerpoint/2010/main" val="365172550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126</a:t>
            </a:fld>
            <a:endParaRPr lang="en-US" dirty="0"/>
          </a:p>
        </p:txBody>
      </p:sp>
    </p:spTree>
    <p:extLst>
      <p:ext uri="{BB962C8B-B14F-4D97-AF65-F5344CB8AC3E}">
        <p14:creationId xmlns:p14="http://schemas.microsoft.com/office/powerpoint/2010/main" val="119916615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127</a:t>
            </a:fld>
            <a:endParaRPr lang="en-US" dirty="0"/>
          </a:p>
        </p:txBody>
      </p:sp>
    </p:spTree>
    <p:extLst>
      <p:ext uri="{BB962C8B-B14F-4D97-AF65-F5344CB8AC3E}">
        <p14:creationId xmlns:p14="http://schemas.microsoft.com/office/powerpoint/2010/main" val="219306464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128</a:t>
            </a:fld>
            <a:endParaRPr lang="en-US" dirty="0"/>
          </a:p>
        </p:txBody>
      </p:sp>
    </p:spTree>
    <p:extLst>
      <p:ext uri="{BB962C8B-B14F-4D97-AF65-F5344CB8AC3E}">
        <p14:creationId xmlns:p14="http://schemas.microsoft.com/office/powerpoint/2010/main" val="117455632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129</a:t>
            </a:fld>
            <a:endParaRPr lang="en-US" dirty="0"/>
          </a:p>
        </p:txBody>
      </p:sp>
    </p:spTree>
    <p:extLst>
      <p:ext uri="{BB962C8B-B14F-4D97-AF65-F5344CB8AC3E}">
        <p14:creationId xmlns:p14="http://schemas.microsoft.com/office/powerpoint/2010/main" val="3450580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130</a:t>
            </a:fld>
            <a:endParaRPr lang="en-US" dirty="0"/>
          </a:p>
        </p:txBody>
      </p:sp>
    </p:spTree>
    <p:extLst>
      <p:ext uri="{BB962C8B-B14F-4D97-AF65-F5344CB8AC3E}">
        <p14:creationId xmlns:p14="http://schemas.microsoft.com/office/powerpoint/2010/main" val="269539518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131</a:t>
            </a:fld>
            <a:endParaRPr lang="en-US" dirty="0"/>
          </a:p>
        </p:txBody>
      </p:sp>
    </p:spTree>
    <p:extLst>
      <p:ext uri="{BB962C8B-B14F-4D97-AF65-F5344CB8AC3E}">
        <p14:creationId xmlns:p14="http://schemas.microsoft.com/office/powerpoint/2010/main" val="25165428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132</a:t>
            </a:fld>
            <a:endParaRPr lang="en-US" dirty="0"/>
          </a:p>
        </p:txBody>
      </p:sp>
    </p:spTree>
    <p:extLst>
      <p:ext uri="{BB962C8B-B14F-4D97-AF65-F5344CB8AC3E}">
        <p14:creationId xmlns:p14="http://schemas.microsoft.com/office/powerpoint/2010/main" val="115341366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133</a:t>
            </a:fld>
            <a:endParaRPr lang="en-US" dirty="0"/>
          </a:p>
        </p:txBody>
      </p:sp>
    </p:spTree>
    <p:extLst>
      <p:ext uri="{BB962C8B-B14F-4D97-AF65-F5344CB8AC3E}">
        <p14:creationId xmlns:p14="http://schemas.microsoft.com/office/powerpoint/2010/main" val="57674085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134</a:t>
            </a:fld>
            <a:endParaRPr lang="en-US" dirty="0"/>
          </a:p>
        </p:txBody>
      </p:sp>
    </p:spTree>
    <p:extLst>
      <p:ext uri="{BB962C8B-B14F-4D97-AF65-F5344CB8AC3E}">
        <p14:creationId xmlns:p14="http://schemas.microsoft.com/office/powerpoint/2010/main" val="7516834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135</a:t>
            </a:fld>
            <a:endParaRPr lang="en-US" dirty="0"/>
          </a:p>
        </p:txBody>
      </p:sp>
    </p:spTree>
    <p:extLst>
      <p:ext uri="{BB962C8B-B14F-4D97-AF65-F5344CB8AC3E}">
        <p14:creationId xmlns:p14="http://schemas.microsoft.com/office/powerpoint/2010/main" val="208874890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136</a:t>
            </a:fld>
            <a:endParaRPr lang="en-US" dirty="0"/>
          </a:p>
        </p:txBody>
      </p:sp>
    </p:spTree>
    <p:extLst>
      <p:ext uri="{BB962C8B-B14F-4D97-AF65-F5344CB8AC3E}">
        <p14:creationId xmlns:p14="http://schemas.microsoft.com/office/powerpoint/2010/main" val="31446888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137</a:t>
            </a:fld>
            <a:endParaRPr lang="en-US" dirty="0"/>
          </a:p>
        </p:txBody>
      </p:sp>
    </p:spTree>
    <p:extLst>
      <p:ext uri="{BB962C8B-B14F-4D97-AF65-F5344CB8AC3E}">
        <p14:creationId xmlns:p14="http://schemas.microsoft.com/office/powerpoint/2010/main" val="381040717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138</a:t>
            </a:fld>
            <a:endParaRPr lang="en-US" dirty="0"/>
          </a:p>
        </p:txBody>
      </p:sp>
    </p:spTree>
    <p:extLst>
      <p:ext uri="{BB962C8B-B14F-4D97-AF65-F5344CB8AC3E}">
        <p14:creationId xmlns:p14="http://schemas.microsoft.com/office/powerpoint/2010/main" val="184413322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139</a:t>
            </a:fld>
            <a:endParaRPr lang="en-US" dirty="0"/>
          </a:p>
        </p:txBody>
      </p:sp>
    </p:spTree>
    <p:extLst>
      <p:ext uri="{BB962C8B-B14F-4D97-AF65-F5344CB8AC3E}">
        <p14:creationId xmlns:p14="http://schemas.microsoft.com/office/powerpoint/2010/main" val="2738615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140</a:t>
            </a:fld>
            <a:endParaRPr lang="en-US" dirty="0"/>
          </a:p>
        </p:txBody>
      </p:sp>
    </p:spTree>
    <p:extLst>
      <p:ext uri="{BB962C8B-B14F-4D97-AF65-F5344CB8AC3E}">
        <p14:creationId xmlns:p14="http://schemas.microsoft.com/office/powerpoint/2010/main" val="216435045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141</a:t>
            </a:fld>
            <a:endParaRPr lang="en-US" dirty="0"/>
          </a:p>
        </p:txBody>
      </p:sp>
    </p:spTree>
    <p:extLst>
      <p:ext uri="{BB962C8B-B14F-4D97-AF65-F5344CB8AC3E}">
        <p14:creationId xmlns:p14="http://schemas.microsoft.com/office/powerpoint/2010/main" val="359941281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142</a:t>
            </a:fld>
            <a:endParaRPr lang="en-US" dirty="0"/>
          </a:p>
        </p:txBody>
      </p:sp>
    </p:spTree>
    <p:extLst>
      <p:ext uri="{BB962C8B-B14F-4D97-AF65-F5344CB8AC3E}">
        <p14:creationId xmlns:p14="http://schemas.microsoft.com/office/powerpoint/2010/main" val="413529556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143</a:t>
            </a:fld>
            <a:endParaRPr lang="en-US" dirty="0"/>
          </a:p>
        </p:txBody>
      </p:sp>
    </p:spTree>
    <p:extLst>
      <p:ext uri="{BB962C8B-B14F-4D97-AF65-F5344CB8AC3E}">
        <p14:creationId xmlns:p14="http://schemas.microsoft.com/office/powerpoint/2010/main" val="199625963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144</a:t>
            </a:fld>
            <a:endParaRPr lang="en-US" dirty="0"/>
          </a:p>
        </p:txBody>
      </p:sp>
    </p:spTree>
    <p:extLst>
      <p:ext uri="{BB962C8B-B14F-4D97-AF65-F5344CB8AC3E}">
        <p14:creationId xmlns:p14="http://schemas.microsoft.com/office/powerpoint/2010/main" val="348374653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145</a:t>
            </a:fld>
            <a:endParaRPr lang="en-US" dirty="0"/>
          </a:p>
        </p:txBody>
      </p:sp>
    </p:spTree>
    <p:extLst>
      <p:ext uri="{BB962C8B-B14F-4D97-AF65-F5344CB8AC3E}">
        <p14:creationId xmlns:p14="http://schemas.microsoft.com/office/powerpoint/2010/main" val="342347302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146</a:t>
            </a:fld>
            <a:endParaRPr lang="en-US" dirty="0"/>
          </a:p>
        </p:txBody>
      </p:sp>
    </p:spTree>
    <p:extLst>
      <p:ext uri="{BB962C8B-B14F-4D97-AF65-F5344CB8AC3E}">
        <p14:creationId xmlns:p14="http://schemas.microsoft.com/office/powerpoint/2010/main" val="313974183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147</a:t>
            </a:fld>
            <a:endParaRPr lang="en-US" dirty="0"/>
          </a:p>
        </p:txBody>
      </p:sp>
    </p:spTree>
    <p:extLst>
      <p:ext uri="{BB962C8B-B14F-4D97-AF65-F5344CB8AC3E}">
        <p14:creationId xmlns:p14="http://schemas.microsoft.com/office/powerpoint/2010/main" val="354945890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148</a:t>
            </a:fld>
            <a:endParaRPr lang="en-US" dirty="0"/>
          </a:p>
        </p:txBody>
      </p:sp>
    </p:spTree>
    <p:extLst>
      <p:ext uri="{BB962C8B-B14F-4D97-AF65-F5344CB8AC3E}">
        <p14:creationId xmlns:p14="http://schemas.microsoft.com/office/powerpoint/2010/main" val="285880530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149</a:t>
            </a:fld>
            <a:endParaRPr lang="en-US" dirty="0"/>
          </a:p>
        </p:txBody>
      </p:sp>
    </p:spTree>
    <p:extLst>
      <p:ext uri="{BB962C8B-B14F-4D97-AF65-F5344CB8AC3E}">
        <p14:creationId xmlns:p14="http://schemas.microsoft.com/office/powerpoint/2010/main" val="393579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150</a:t>
            </a:fld>
            <a:endParaRPr lang="en-US" dirty="0"/>
          </a:p>
        </p:txBody>
      </p:sp>
    </p:spTree>
    <p:extLst>
      <p:ext uri="{BB962C8B-B14F-4D97-AF65-F5344CB8AC3E}">
        <p14:creationId xmlns:p14="http://schemas.microsoft.com/office/powerpoint/2010/main" val="292534240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151</a:t>
            </a:fld>
            <a:endParaRPr lang="en-US" dirty="0"/>
          </a:p>
        </p:txBody>
      </p:sp>
    </p:spTree>
    <p:extLst>
      <p:ext uri="{BB962C8B-B14F-4D97-AF65-F5344CB8AC3E}">
        <p14:creationId xmlns:p14="http://schemas.microsoft.com/office/powerpoint/2010/main" val="380872531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152</a:t>
            </a:fld>
            <a:endParaRPr lang="en-US" dirty="0"/>
          </a:p>
        </p:txBody>
      </p:sp>
    </p:spTree>
    <p:extLst>
      <p:ext uri="{BB962C8B-B14F-4D97-AF65-F5344CB8AC3E}">
        <p14:creationId xmlns:p14="http://schemas.microsoft.com/office/powerpoint/2010/main" val="337671132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153</a:t>
            </a:fld>
            <a:endParaRPr lang="en-US" dirty="0"/>
          </a:p>
        </p:txBody>
      </p:sp>
    </p:spTree>
    <p:extLst>
      <p:ext uri="{BB962C8B-B14F-4D97-AF65-F5344CB8AC3E}">
        <p14:creationId xmlns:p14="http://schemas.microsoft.com/office/powerpoint/2010/main" val="74588919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154</a:t>
            </a:fld>
            <a:endParaRPr lang="en-US" dirty="0"/>
          </a:p>
        </p:txBody>
      </p:sp>
    </p:spTree>
    <p:extLst>
      <p:ext uri="{BB962C8B-B14F-4D97-AF65-F5344CB8AC3E}">
        <p14:creationId xmlns:p14="http://schemas.microsoft.com/office/powerpoint/2010/main" val="217805955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155</a:t>
            </a:fld>
            <a:endParaRPr lang="en-US" dirty="0"/>
          </a:p>
        </p:txBody>
      </p:sp>
    </p:spTree>
    <p:extLst>
      <p:ext uri="{BB962C8B-B14F-4D97-AF65-F5344CB8AC3E}">
        <p14:creationId xmlns:p14="http://schemas.microsoft.com/office/powerpoint/2010/main" val="328661953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156</a:t>
            </a:fld>
            <a:endParaRPr lang="en-US" dirty="0"/>
          </a:p>
        </p:txBody>
      </p:sp>
    </p:spTree>
    <p:extLst>
      <p:ext uri="{BB962C8B-B14F-4D97-AF65-F5344CB8AC3E}">
        <p14:creationId xmlns:p14="http://schemas.microsoft.com/office/powerpoint/2010/main" val="248897384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157</a:t>
            </a:fld>
            <a:endParaRPr lang="en-US" dirty="0"/>
          </a:p>
        </p:txBody>
      </p:sp>
    </p:spTree>
    <p:extLst>
      <p:ext uri="{BB962C8B-B14F-4D97-AF65-F5344CB8AC3E}">
        <p14:creationId xmlns:p14="http://schemas.microsoft.com/office/powerpoint/2010/main" val="116036472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158</a:t>
            </a:fld>
            <a:endParaRPr lang="en-US" dirty="0"/>
          </a:p>
        </p:txBody>
      </p:sp>
    </p:spTree>
    <p:extLst>
      <p:ext uri="{BB962C8B-B14F-4D97-AF65-F5344CB8AC3E}">
        <p14:creationId xmlns:p14="http://schemas.microsoft.com/office/powerpoint/2010/main" val="426676365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159</a:t>
            </a:fld>
            <a:endParaRPr lang="en-US" dirty="0"/>
          </a:p>
        </p:txBody>
      </p:sp>
    </p:spTree>
    <p:extLst>
      <p:ext uri="{BB962C8B-B14F-4D97-AF65-F5344CB8AC3E}">
        <p14:creationId xmlns:p14="http://schemas.microsoft.com/office/powerpoint/2010/main" val="1719908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160</a:t>
            </a:fld>
            <a:endParaRPr lang="en-US" dirty="0"/>
          </a:p>
        </p:txBody>
      </p:sp>
    </p:spTree>
    <p:extLst>
      <p:ext uri="{BB962C8B-B14F-4D97-AF65-F5344CB8AC3E}">
        <p14:creationId xmlns:p14="http://schemas.microsoft.com/office/powerpoint/2010/main" val="231192401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161</a:t>
            </a:fld>
            <a:endParaRPr lang="en-US" dirty="0"/>
          </a:p>
        </p:txBody>
      </p:sp>
    </p:spTree>
    <p:extLst>
      <p:ext uri="{BB962C8B-B14F-4D97-AF65-F5344CB8AC3E}">
        <p14:creationId xmlns:p14="http://schemas.microsoft.com/office/powerpoint/2010/main" val="378916227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162</a:t>
            </a:fld>
            <a:endParaRPr lang="en-US" dirty="0"/>
          </a:p>
        </p:txBody>
      </p:sp>
    </p:spTree>
    <p:extLst>
      <p:ext uri="{BB962C8B-B14F-4D97-AF65-F5344CB8AC3E}">
        <p14:creationId xmlns:p14="http://schemas.microsoft.com/office/powerpoint/2010/main" val="328711860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163</a:t>
            </a:fld>
            <a:endParaRPr lang="en-US" dirty="0"/>
          </a:p>
        </p:txBody>
      </p:sp>
    </p:spTree>
    <p:extLst>
      <p:ext uri="{BB962C8B-B14F-4D97-AF65-F5344CB8AC3E}">
        <p14:creationId xmlns:p14="http://schemas.microsoft.com/office/powerpoint/2010/main" val="328755802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164</a:t>
            </a:fld>
            <a:endParaRPr lang="en-US" dirty="0"/>
          </a:p>
        </p:txBody>
      </p:sp>
    </p:spTree>
    <p:extLst>
      <p:ext uri="{BB962C8B-B14F-4D97-AF65-F5344CB8AC3E}">
        <p14:creationId xmlns:p14="http://schemas.microsoft.com/office/powerpoint/2010/main" val="127302064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165</a:t>
            </a:fld>
            <a:endParaRPr lang="en-US" dirty="0"/>
          </a:p>
        </p:txBody>
      </p:sp>
    </p:spTree>
    <p:extLst>
      <p:ext uri="{BB962C8B-B14F-4D97-AF65-F5344CB8AC3E}">
        <p14:creationId xmlns:p14="http://schemas.microsoft.com/office/powerpoint/2010/main" val="288522167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166</a:t>
            </a:fld>
            <a:endParaRPr lang="en-US" dirty="0"/>
          </a:p>
        </p:txBody>
      </p:sp>
    </p:spTree>
    <p:extLst>
      <p:ext uri="{BB962C8B-B14F-4D97-AF65-F5344CB8AC3E}">
        <p14:creationId xmlns:p14="http://schemas.microsoft.com/office/powerpoint/2010/main" val="378442245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167</a:t>
            </a:fld>
            <a:endParaRPr lang="en-US" dirty="0"/>
          </a:p>
        </p:txBody>
      </p:sp>
    </p:spTree>
    <p:extLst>
      <p:ext uri="{BB962C8B-B14F-4D97-AF65-F5344CB8AC3E}">
        <p14:creationId xmlns:p14="http://schemas.microsoft.com/office/powerpoint/2010/main" val="66273641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168</a:t>
            </a:fld>
            <a:endParaRPr lang="en-US" dirty="0"/>
          </a:p>
        </p:txBody>
      </p:sp>
    </p:spTree>
    <p:extLst>
      <p:ext uri="{BB962C8B-B14F-4D97-AF65-F5344CB8AC3E}">
        <p14:creationId xmlns:p14="http://schemas.microsoft.com/office/powerpoint/2010/main" val="277815312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169</a:t>
            </a:fld>
            <a:endParaRPr lang="en-US" dirty="0"/>
          </a:p>
        </p:txBody>
      </p:sp>
    </p:spTree>
    <p:extLst>
      <p:ext uri="{BB962C8B-B14F-4D97-AF65-F5344CB8AC3E}">
        <p14:creationId xmlns:p14="http://schemas.microsoft.com/office/powerpoint/2010/main" val="362326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170</a:t>
            </a:fld>
            <a:endParaRPr lang="en-US" dirty="0"/>
          </a:p>
        </p:txBody>
      </p:sp>
    </p:spTree>
    <p:extLst>
      <p:ext uri="{BB962C8B-B14F-4D97-AF65-F5344CB8AC3E}">
        <p14:creationId xmlns:p14="http://schemas.microsoft.com/office/powerpoint/2010/main" val="399616818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171</a:t>
            </a:fld>
            <a:endParaRPr lang="en-US" dirty="0"/>
          </a:p>
        </p:txBody>
      </p:sp>
    </p:spTree>
    <p:extLst>
      <p:ext uri="{BB962C8B-B14F-4D97-AF65-F5344CB8AC3E}">
        <p14:creationId xmlns:p14="http://schemas.microsoft.com/office/powerpoint/2010/main" val="329506835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172</a:t>
            </a:fld>
            <a:endParaRPr lang="en-US" dirty="0"/>
          </a:p>
        </p:txBody>
      </p:sp>
    </p:spTree>
    <p:extLst>
      <p:ext uri="{BB962C8B-B14F-4D97-AF65-F5344CB8AC3E}">
        <p14:creationId xmlns:p14="http://schemas.microsoft.com/office/powerpoint/2010/main" val="22475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173</a:t>
            </a:fld>
            <a:endParaRPr lang="en-US" dirty="0"/>
          </a:p>
        </p:txBody>
      </p:sp>
    </p:spTree>
    <p:extLst>
      <p:ext uri="{BB962C8B-B14F-4D97-AF65-F5344CB8AC3E}">
        <p14:creationId xmlns:p14="http://schemas.microsoft.com/office/powerpoint/2010/main" val="135181213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174</a:t>
            </a:fld>
            <a:endParaRPr lang="en-US" dirty="0"/>
          </a:p>
        </p:txBody>
      </p:sp>
    </p:spTree>
    <p:extLst>
      <p:ext uri="{BB962C8B-B14F-4D97-AF65-F5344CB8AC3E}">
        <p14:creationId xmlns:p14="http://schemas.microsoft.com/office/powerpoint/2010/main" val="48183969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175</a:t>
            </a:fld>
            <a:endParaRPr lang="en-US" dirty="0"/>
          </a:p>
        </p:txBody>
      </p:sp>
    </p:spTree>
    <p:extLst>
      <p:ext uri="{BB962C8B-B14F-4D97-AF65-F5344CB8AC3E}">
        <p14:creationId xmlns:p14="http://schemas.microsoft.com/office/powerpoint/2010/main" val="294439513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176</a:t>
            </a:fld>
            <a:endParaRPr lang="en-US" dirty="0"/>
          </a:p>
        </p:txBody>
      </p:sp>
    </p:spTree>
    <p:extLst>
      <p:ext uri="{BB962C8B-B14F-4D97-AF65-F5344CB8AC3E}">
        <p14:creationId xmlns:p14="http://schemas.microsoft.com/office/powerpoint/2010/main" val="282777166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177</a:t>
            </a:fld>
            <a:endParaRPr lang="en-US" dirty="0"/>
          </a:p>
        </p:txBody>
      </p:sp>
    </p:spTree>
    <p:extLst>
      <p:ext uri="{BB962C8B-B14F-4D97-AF65-F5344CB8AC3E}">
        <p14:creationId xmlns:p14="http://schemas.microsoft.com/office/powerpoint/2010/main" val="24357137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178</a:t>
            </a:fld>
            <a:endParaRPr lang="en-US" dirty="0"/>
          </a:p>
        </p:txBody>
      </p:sp>
    </p:spTree>
    <p:extLst>
      <p:ext uri="{BB962C8B-B14F-4D97-AF65-F5344CB8AC3E}">
        <p14:creationId xmlns:p14="http://schemas.microsoft.com/office/powerpoint/2010/main" val="115570651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179</a:t>
            </a:fld>
            <a:endParaRPr lang="en-US" dirty="0"/>
          </a:p>
        </p:txBody>
      </p:sp>
    </p:spTree>
    <p:extLst>
      <p:ext uri="{BB962C8B-B14F-4D97-AF65-F5344CB8AC3E}">
        <p14:creationId xmlns:p14="http://schemas.microsoft.com/office/powerpoint/2010/main" val="4119013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180</a:t>
            </a:fld>
            <a:endParaRPr lang="en-US" dirty="0"/>
          </a:p>
        </p:txBody>
      </p:sp>
    </p:spTree>
    <p:extLst>
      <p:ext uri="{BB962C8B-B14F-4D97-AF65-F5344CB8AC3E}">
        <p14:creationId xmlns:p14="http://schemas.microsoft.com/office/powerpoint/2010/main" val="105560543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181</a:t>
            </a:fld>
            <a:endParaRPr lang="en-US" dirty="0"/>
          </a:p>
        </p:txBody>
      </p:sp>
    </p:spTree>
    <p:extLst>
      <p:ext uri="{BB962C8B-B14F-4D97-AF65-F5344CB8AC3E}">
        <p14:creationId xmlns:p14="http://schemas.microsoft.com/office/powerpoint/2010/main" val="186987256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182</a:t>
            </a:fld>
            <a:endParaRPr lang="en-US" dirty="0"/>
          </a:p>
        </p:txBody>
      </p:sp>
    </p:spTree>
    <p:extLst>
      <p:ext uri="{BB962C8B-B14F-4D97-AF65-F5344CB8AC3E}">
        <p14:creationId xmlns:p14="http://schemas.microsoft.com/office/powerpoint/2010/main" val="70064920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183</a:t>
            </a:fld>
            <a:endParaRPr lang="en-US" dirty="0"/>
          </a:p>
        </p:txBody>
      </p:sp>
    </p:spTree>
    <p:extLst>
      <p:ext uri="{BB962C8B-B14F-4D97-AF65-F5344CB8AC3E}">
        <p14:creationId xmlns:p14="http://schemas.microsoft.com/office/powerpoint/2010/main" val="225099077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184</a:t>
            </a:fld>
            <a:endParaRPr lang="en-US" dirty="0"/>
          </a:p>
        </p:txBody>
      </p:sp>
    </p:spTree>
    <p:extLst>
      <p:ext uri="{BB962C8B-B14F-4D97-AF65-F5344CB8AC3E}">
        <p14:creationId xmlns:p14="http://schemas.microsoft.com/office/powerpoint/2010/main" val="12983839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185</a:t>
            </a:fld>
            <a:endParaRPr lang="en-US" dirty="0"/>
          </a:p>
        </p:txBody>
      </p:sp>
    </p:spTree>
    <p:extLst>
      <p:ext uri="{BB962C8B-B14F-4D97-AF65-F5344CB8AC3E}">
        <p14:creationId xmlns:p14="http://schemas.microsoft.com/office/powerpoint/2010/main" val="3697406357"/>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186</a:t>
            </a:fld>
            <a:endParaRPr lang="en-US" dirty="0"/>
          </a:p>
        </p:txBody>
      </p:sp>
    </p:spTree>
    <p:extLst>
      <p:ext uri="{BB962C8B-B14F-4D97-AF65-F5344CB8AC3E}">
        <p14:creationId xmlns:p14="http://schemas.microsoft.com/office/powerpoint/2010/main" val="50031403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187</a:t>
            </a:fld>
            <a:endParaRPr lang="en-US" dirty="0"/>
          </a:p>
        </p:txBody>
      </p:sp>
    </p:spTree>
    <p:extLst>
      <p:ext uri="{BB962C8B-B14F-4D97-AF65-F5344CB8AC3E}">
        <p14:creationId xmlns:p14="http://schemas.microsoft.com/office/powerpoint/2010/main" val="25677381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188</a:t>
            </a:fld>
            <a:endParaRPr lang="en-US" dirty="0"/>
          </a:p>
        </p:txBody>
      </p:sp>
    </p:spTree>
    <p:extLst>
      <p:ext uri="{BB962C8B-B14F-4D97-AF65-F5344CB8AC3E}">
        <p14:creationId xmlns:p14="http://schemas.microsoft.com/office/powerpoint/2010/main" val="2752344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189</a:t>
            </a:fld>
            <a:endParaRPr lang="en-US" dirty="0"/>
          </a:p>
        </p:txBody>
      </p:sp>
    </p:spTree>
    <p:extLst>
      <p:ext uri="{BB962C8B-B14F-4D97-AF65-F5344CB8AC3E}">
        <p14:creationId xmlns:p14="http://schemas.microsoft.com/office/powerpoint/2010/main" val="870592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190</a:t>
            </a:fld>
            <a:endParaRPr lang="en-US" dirty="0"/>
          </a:p>
        </p:txBody>
      </p:sp>
    </p:spTree>
    <p:extLst>
      <p:ext uri="{BB962C8B-B14F-4D97-AF65-F5344CB8AC3E}">
        <p14:creationId xmlns:p14="http://schemas.microsoft.com/office/powerpoint/2010/main" val="983075083"/>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191</a:t>
            </a:fld>
            <a:endParaRPr lang="en-US" dirty="0"/>
          </a:p>
        </p:txBody>
      </p:sp>
    </p:spTree>
    <p:extLst>
      <p:ext uri="{BB962C8B-B14F-4D97-AF65-F5344CB8AC3E}">
        <p14:creationId xmlns:p14="http://schemas.microsoft.com/office/powerpoint/2010/main" val="61994697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192</a:t>
            </a:fld>
            <a:endParaRPr lang="en-US" dirty="0"/>
          </a:p>
        </p:txBody>
      </p:sp>
    </p:spTree>
    <p:extLst>
      <p:ext uri="{BB962C8B-B14F-4D97-AF65-F5344CB8AC3E}">
        <p14:creationId xmlns:p14="http://schemas.microsoft.com/office/powerpoint/2010/main" val="211924039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193</a:t>
            </a:fld>
            <a:endParaRPr lang="en-US" dirty="0"/>
          </a:p>
        </p:txBody>
      </p:sp>
    </p:spTree>
    <p:extLst>
      <p:ext uri="{BB962C8B-B14F-4D97-AF65-F5344CB8AC3E}">
        <p14:creationId xmlns:p14="http://schemas.microsoft.com/office/powerpoint/2010/main" val="3455884070"/>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196</a:t>
            </a:fld>
            <a:endParaRPr lang="en-US" dirty="0"/>
          </a:p>
        </p:txBody>
      </p:sp>
    </p:spTree>
    <p:extLst>
      <p:ext uri="{BB962C8B-B14F-4D97-AF65-F5344CB8AC3E}">
        <p14:creationId xmlns:p14="http://schemas.microsoft.com/office/powerpoint/2010/main" val="636375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4244254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24256085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4132214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3302638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18230189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4470704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22120195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1803518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18035186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19765096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3021400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36354525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10210752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1823124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6964321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11014321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42514800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5360540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30170713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40767844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4076784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36085204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37590353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1309864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5935935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26975969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60175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10797928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40183361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14976956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2944524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33841895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18173918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5222240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14559247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22772412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5806452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40288449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20389501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16519244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2365511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4171036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40451576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28389318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4869251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4119765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19666117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85</a:t>
            </a:fld>
            <a:endParaRPr lang="en-US" dirty="0"/>
          </a:p>
        </p:txBody>
      </p:sp>
    </p:spTree>
    <p:extLst>
      <p:ext uri="{BB962C8B-B14F-4D97-AF65-F5344CB8AC3E}">
        <p14:creationId xmlns:p14="http://schemas.microsoft.com/office/powerpoint/2010/main" val="15798959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34638304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87</a:t>
            </a:fld>
            <a:endParaRPr lang="en-US" dirty="0"/>
          </a:p>
        </p:txBody>
      </p:sp>
    </p:spTree>
    <p:extLst>
      <p:ext uri="{BB962C8B-B14F-4D97-AF65-F5344CB8AC3E}">
        <p14:creationId xmlns:p14="http://schemas.microsoft.com/office/powerpoint/2010/main" val="5280417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88</a:t>
            </a:fld>
            <a:endParaRPr lang="en-US" dirty="0"/>
          </a:p>
        </p:txBody>
      </p:sp>
    </p:spTree>
    <p:extLst>
      <p:ext uri="{BB962C8B-B14F-4D97-AF65-F5344CB8AC3E}">
        <p14:creationId xmlns:p14="http://schemas.microsoft.com/office/powerpoint/2010/main" val="24338078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89</a:t>
            </a:fld>
            <a:endParaRPr lang="en-US" dirty="0"/>
          </a:p>
        </p:txBody>
      </p:sp>
    </p:spTree>
    <p:extLst>
      <p:ext uri="{BB962C8B-B14F-4D97-AF65-F5344CB8AC3E}">
        <p14:creationId xmlns:p14="http://schemas.microsoft.com/office/powerpoint/2010/main" val="3496939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299749335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91</a:t>
            </a:fld>
            <a:endParaRPr lang="en-US" dirty="0"/>
          </a:p>
        </p:txBody>
      </p:sp>
    </p:spTree>
    <p:extLst>
      <p:ext uri="{BB962C8B-B14F-4D97-AF65-F5344CB8AC3E}">
        <p14:creationId xmlns:p14="http://schemas.microsoft.com/office/powerpoint/2010/main" val="15663383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92</a:t>
            </a:fld>
            <a:endParaRPr lang="en-US" dirty="0"/>
          </a:p>
        </p:txBody>
      </p:sp>
    </p:spTree>
    <p:extLst>
      <p:ext uri="{BB962C8B-B14F-4D97-AF65-F5344CB8AC3E}">
        <p14:creationId xmlns:p14="http://schemas.microsoft.com/office/powerpoint/2010/main" val="20169853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93</a:t>
            </a:fld>
            <a:endParaRPr lang="en-US" dirty="0"/>
          </a:p>
        </p:txBody>
      </p:sp>
    </p:spTree>
    <p:extLst>
      <p:ext uri="{BB962C8B-B14F-4D97-AF65-F5344CB8AC3E}">
        <p14:creationId xmlns:p14="http://schemas.microsoft.com/office/powerpoint/2010/main" val="30747563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94</a:t>
            </a:fld>
            <a:endParaRPr lang="en-US" dirty="0"/>
          </a:p>
        </p:txBody>
      </p:sp>
    </p:spTree>
    <p:extLst>
      <p:ext uri="{BB962C8B-B14F-4D97-AF65-F5344CB8AC3E}">
        <p14:creationId xmlns:p14="http://schemas.microsoft.com/office/powerpoint/2010/main" val="11017923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95</a:t>
            </a:fld>
            <a:endParaRPr lang="en-US" dirty="0"/>
          </a:p>
        </p:txBody>
      </p:sp>
    </p:spTree>
    <p:extLst>
      <p:ext uri="{BB962C8B-B14F-4D97-AF65-F5344CB8AC3E}">
        <p14:creationId xmlns:p14="http://schemas.microsoft.com/office/powerpoint/2010/main" val="140367521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96</a:t>
            </a:fld>
            <a:endParaRPr lang="en-US" dirty="0"/>
          </a:p>
        </p:txBody>
      </p:sp>
    </p:spTree>
    <p:extLst>
      <p:ext uri="{BB962C8B-B14F-4D97-AF65-F5344CB8AC3E}">
        <p14:creationId xmlns:p14="http://schemas.microsoft.com/office/powerpoint/2010/main" val="95329389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97</a:t>
            </a:fld>
            <a:endParaRPr lang="en-US" dirty="0"/>
          </a:p>
        </p:txBody>
      </p:sp>
    </p:spTree>
    <p:extLst>
      <p:ext uri="{BB962C8B-B14F-4D97-AF65-F5344CB8AC3E}">
        <p14:creationId xmlns:p14="http://schemas.microsoft.com/office/powerpoint/2010/main" val="23103971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98</a:t>
            </a:fld>
            <a:endParaRPr lang="en-US" dirty="0"/>
          </a:p>
        </p:txBody>
      </p:sp>
    </p:spTree>
    <p:extLst>
      <p:ext uri="{BB962C8B-B14F-4D97-AF65-F5344CB8AC3E}">
        <p14:creationId xmlns:p14="http://schemas.microsoft.com/office/powerpoint/2010/main" val="107653120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99</a:t>
            </a:fld>
            <a:endParaRPr lang="en-US" dirty="0"/>
          </a:p>
        </p:txBody>
      </p:sp>
    </p:spTree>
    <p:extLst>
      <p:ext uri="{BB962C8B-B14F-4D97-AF65-F5344CB8AC3E}">
        <p14:creationId xmlns:p14="http://schemas.microsoft.com/office/powerpoint/2010/main" val="30574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hyperlink" Target="http://farsi.khamenei.ir/treatise-content?id=128#1404" TargetMode="External"/><Relationship Id="rId2" Type="http://schemas.openxmlformats.org/officeDocument/2006/relationships/notesSlide" Target="../notesSlides/notesSlide191.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891186"/>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228829"/>
            <a:ext cx="8496944" cy="80868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lnSpc>
                <a:spcPct val="150000"/>
              </a:lnSpc>
            </a:pPr>
            <a:r>
              <a:rPr lang="ar-SA" sz="1600" dirty="0"/>
              <a:t> </a:t>
            </a:r>
            <a:endParaRPr lang="en-US" sz="1600" dirty="0"/>
          </a:p>
          <a:p>
            <a:pPr rtl="1">
              <a:lnSpc>
                <a:spcPct val="150000"/>
              </a:lnSpc>
            </a:pPr>
            <a:r>
              <a:rPr lang="ar-SA" sz="1600" dirty="0"/>
              <a:t> </a:t>
            </a:r>
            <a:endParaRPr lang="en-US" sz="1600" dirty="0"/>
          </a:p>
          <a:p>
            <a:pPr rtl="1">
              <a:lnSpc>
                <a:spcPct val="150000"/>
              </a:lnSpc>
            </a:pPr>
            <a:r>
              <a:rPr lang="ar-SA" sz="1600" dirty="0"/>
              <a:t> </a:t>
            </a:r>
            <a:endParaRPr lang="en-US" sz="1600" dirty="0"/>
          </a:p>
          <a:p>
            <a:pPr algn="ctr" rtl="1">
              <a:lnSpc>
                <a:spcPct val="150000"/>
              </a:lnSpc>
            </a:pPr>
            <a:r>
              <a:rPr lang="ar-SA" sz="40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3- موارد ومصادیق لمس ونظر </a:t>
            </a:r>
            <a:endParaRPr lang="en-US" sz="40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برخی ازمواردی که می تواند ازمصادیق معاینه ،لمس ونظرحرام  باشدعبارتنداز: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 برای درمان بیمار                                                                                                                                                        2- برای کنترل سلامتی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3-قراردادن«آی.یو.دی»برای جلوگیری از بارداری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4-قراردادن «نورپلانت»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5-درمان نازایی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6-مساعدت نامحرم به زنان در حال زایمان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7- نگاه به داخل ویاظاهر بدن نامحرم توسط غیر همگن</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8- معالجه دندان نامحرم با وجودپزشک مماثل</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9- حجامت مردان  توسط پزشک زن</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10-عمل جراحی زیبایی</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11-نگاه به نامحرم براى انجام تحقيقات پزشكى</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12معاينات غيردرمانى</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16632"/>
            <a:ext cx="8340794" cy="4800600"/>
          </a:xfrm>
        </p:spPr>
        <p:txBody>
          <a:bodyPr>
            <a:noAutofit/>
          </a:bodyPr>
          <a:lstStyle/>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14)طهارت قطع نخاع</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س)بیماران و افراد قطع نخاع و معلولینی و سالمندانی که امکان تطهیر را ندارند، برای طهارت چه وظیفه‌ای دارند؟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همسر او متکفل تطهیر او شود و اگر همسر ندارد که به او کمک کند، افراد دیگر می‌توانند او را تطهیر دهند (بهتر است همجنس باشد) ولی باید دستکش یا مانند آن در دست داشته باشند که دست به عورت نرسد.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اگر شخصی نبود تا او را تطهیر کند، تطهیر از آنها ساقط است</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3446218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980728"/>
            <a:ext cx="7272808" cy="4800600"/>
          </a:xfrm>
        </p:spPr>
        <p:txBody>
          <a:bodyPr>
            <a:noAutofit/>
          </a:bodyPr>
          <a:lstStyle/>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15)طهارت و پرستار</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نمی‌تواند خود را تطهیر کند و این کار را پرستار برای او انجام می‌دهد، آیا پرستار در هنگام تطهیر می‌تواند به عورت او نگاه کند؟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خیر، نمی‌تواند.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اگر بیمار بچه غیر ممیز باشد، نگاه به عورت او اشکال ندارد</a:t>
            </a:r>
            <a:r>
              <a:rPr lang="en-US" dirty="0"/>
              <a:t>.</a:t>
            </a:r>
          </a:p>
        </p:txBody>
      </p:sp>
    </p:spTree>
    <p:extLst>
      <p:ext uri="{BB962C8B-B14F-4D97-AF65-F5344CB8AC3E}">
        <p14:creationId xmlns:p14="http://schemas.microsoft.com/office/powerpoint/2010/main" val="30669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692696"/>
            <a:ext cx="7848872"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en-US" baseline="30000" dirty="0"/>
              <a:t> </a:t>
            </a:r>
            <a:r>
              <a:rPr lang="ar-SA" sz="3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10/3-  </a:t>
            </a:r>
            <a:r>
              <a:rPr lang="ar-SA"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طهارت باطنی(وضو،غسل وتیمم)</a:t>
            </a: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1-احکام وضوی بیماران</a:t>
            </a: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 وضوی جبیره</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جبیره به چیزهایی گفته می شود که بر روی زخم ها ، جراحات ، چرک ها ، دمل ها ، شکستگی ها ، بریدگی ها قرار می دهند مانند : تخته ، پارچه ، دارو ،گچ که محل زخم و شکسته را می بندند یا پانسمان می کنند .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0532539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1442489"/>
            <a:ext cx="8892480"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-دستور </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وضوی جبیره</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الف- روی زخم باز است</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وآب برای زخم ضرر ندارد ، باید طبق معمول وضو گرفت ،اماگرآب ضرردارد،اطراف زخم را بشوید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و اگر ممکن نیست پارچه پاکی روی آن بگذارد و روی پارچه را دست بکشد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 - روی زخم بسته است ،بشود بازکنی وضرری هم نداشته باشد،بصورت معمولی وضوبگیرد واگرنشودبازکنی یاضررداشته 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روی جبیره دست بکشد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33541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971600" y="969498"/>
            <a:ext cx="7344816"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-نجس بودن غیراعضای وضو درحال وضو</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س1)اگر غیر اعضاء وضو، زخم و نجس باشد ولی اعضاء وضو نجس نباشد،حکم وضوچیست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ج)وضو صحیح است</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س2)اگر اعضای وضو بعد از شستن و انجام وضو نجس شود،حکم وضو چیست؟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ج)وضو صحیح است؛ ولی تطهیر آن به جهت نماز واجب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248451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7504" y="288326"/>
            <a:ext cx="8928992"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بانجس بودن یکی ازاعضاازروی فراموشی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س)یکی از اعضای وضو خونی و نجس بود، تطهیر آن را فراموش کردم و وضو گرفتم، آیا وضو صحیح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ج)وضو باطل است و باید برای نماز و مانند آن، عضوی را که نجس بوده، آب بکشید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باوجود باند بیش ازحد معمول</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باندی که بر روی زخم دست یا صورت بسته شده، بیشتر از معمول اطراف آن را گرفته باشد، تکلیف وضو یا غسل او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برداشتن باند اضافی ممکن است، باید آن را بردارد و اطراف زخم را (هنگام وضو و غسل) بشوید و برای جای زخم به دستور جبیره عمل کند و اگر ممکن نیست، باید وضو یا غسل جبیره ای بگیرد و بنابر احتیاط واجب تیمم هم بکند.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056985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51476"/>
            <a:ext cx="87129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1/6</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-مسح </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روی باند</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مسح بر روی باند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مسح بر روی جوراب و باند باطل است (هر چند نازک باشد). مگر اینکه امکان برداشتن آن نباشد که حکم جبیره دارد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س)شست پایم به علت ضرب دیدگی باند پیچی شده، چگونه وضو بگیرم؟</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ج)مسح بر روی شست لزومی ندارد و می توانید مسح را از سر یکی از انگشتان دیگر بکشید</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7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1/7</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-وضوی </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آتل بسته</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س)هرگاه یک انگشت شکسته و تمام دست تا مچ را بسته باشند و باز کردن آن ممکن نباشد وظیفه برای وضو چیست؟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وضوی قسمتی از دست را که بسته است به صورت جبیره ای انجام دهید و بنابراحتیاط واجب تیمم هم بنماید.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0899831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7" end="7"/>
                                            </p:txEl>
                                          </p:spTgt>
                                        </p:tgtEl>
                                        <p:attrNameLst>
                                          <p:attrName>style.visibility</p:attrName>
                                        </p:attrNameLst>
                                      </p:cBhvr>
                                      <p:to>
                                        <p:strVal val="visible"/>
                                      </p:to>
                                    </p:set>
                                    <p:animEffect transition="in" filter="wheel(1)">
                                      <p:cBhvr>
                                        <p:cTn id="42" dur="2000"/>
                                        <p:tgtEl>
                                          <p:spTgt spid="2252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29">
                                            <p:txEl>
                                              <p:pRg st="8" end="8"/>
                                            </p:txEl>
                                          </p:spTgt>
                                        </p:tgtEl>
                                        <p:attrNameLst>
                                          <p:attrName>style.visibility</p:attrName>
                                        </p:attrNameLst>
                                      </p:cBhvr>
                                      <p:to>
                                        <p:strVal val="visible"/>
                                      </p:to>
                                    </p:set>
                                    <p:animEffect transition="in" filter="wheel(1)">
                                      <p:cBhvr>
                                        <p:cTn id="47" dur="2000"/>
                                        <p:tgtEl>
                                          <p:spTgt spid="225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120246"/>
            <a:ext cx="854661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1/8</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با سرم</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سرم به دست او وصل شده، چگونه وضو بگیرد؟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چنانچه بازکردن آن ممکن است و زحمت و مشقت هم ندارد و آب هم براى آن ضرر ندارد، باید آن را باز کند و وضو بگیرد.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غالب سرم‌ها کمتر از یک ساعت طول می‌کشد و افرادی که سرم به آنها وصل می‌شود، باید صبر کنند و بعد از قطع سرم وضو بگیرند</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319231424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2529">
                                            <p:txEl>
                                              <p:pRg st="3" end="3"/>
                                            </p:txEl>
                                          </p:spTgt>
                                        </p:tgtEl>
                                        <p:attrNameLst>
                                          <p:attrName>style.visibility</p:attrName>
                                        </p:attrNameLst>
                                      </p:cBhvr>
                                      <p:to>
                                        <p:strVal val="visible"/>
                                      </p:to>
                                    </p:set>
                                    <p:anim calcmode="lin" valueType="num">
                                      <p:cBhvr additive="base">
                                        <p:cTn id="30"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3" y="812178"/>
            <a:ext cx="8064896"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en-US" dirty="0"/>
              <a:t> </a:t>
            </a:r>
            <a:r>
              <a:rPr lang="fa-IR"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1/9</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 میکروست</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چسب و میکروست (سوزن و چسبی که به دست می‌چسبانند و سرم از طریق آن به بدن وارد می‌شود) سرم به دست او وصل است، و نمی‌تواند آن را بردارد، چگونه وضو بگیرد؟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اطراف زخم را بشوید و اگر جبیره (چسب روی سوزن) پاک است  روى آن را مسح کند، و اگر جبیره نجس است  یا نمى شود روى آن را دست تر کشید، پارچه پاکى را به طورى که جزء جبیره حساب شود، روى آن بگذارد و دست تر روى آن بکشد و اگر این هم ممکن نیست احتیاط واجب آن است که وضو بگیرد و تیمم هم بنماید.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85235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189496"/>
            <a:ext cx="8289921"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a:t>
            </a:r>
            <a:r>
              <a:rPr lang="fa-IR"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و خون مردگی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س)حکم خون مردگی زیر پوست یا ناخن چیست؟ تکلیف وضو و غسل چه می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در اثر (استحاله و مانند آن) به آن خون گفته نشود، پاک است و اگر به آن خون گفته شود، تا هنگامی که زیر پوست و ناخن است، برای وضو و غسل و نماز اشکال ندارد؛ ولی چنانچه ناخن یا پوست سوراخ شود، اگر بیرون آوردن خون وتطهیر محل برای وضو و غسل زحمت دارد،باید وضویاغسل جبیره ای انجام دهد.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8130587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16632"/>
            <a:ext cx="8094290" cy="65171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dirty="0"/>
              <a:t> </a:t>
            </a: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13- معاینات خاص بدون احرازضرورت آنها،توسط قاضی صالح،مانند: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الف: تشخيص ازاله بكارت</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 تشخيص آسيب هاى وارد شده بر آلت تناسلى زن در اثر آميزش</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اثبات ناتوانى جنسى</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 اثبات وجود مانع از قبيل استخوان، گوشت و غده در آلت تناسلى</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هـ : تعيين جنسيت واقعى خنثى</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 تعيين ميزان خسارت وارده شده به عورت بر اثر ضربه و مانند آن</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ز: معاينه بدن نامحرم و نگاه يا لمس براى تعيين ميزان خسارت وارده بر بدن در اثر ضربه و مانند آن.</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ـ نگاه به بدن مرده نامحرم و لمس آن و همچنين نگاه و لمس عورت ميّت در مواردى كه براى تشخيص موضوعات احكام شرعى لازم باشد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س)مراجعه ی بیمار زن به دندان پزشک مرد جهت معالجات دندان پزشکی چه حکمی دارد؟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برای این گونه کارها، دسترسی به پزشک زن دارند، مراجعه به پزشک مرد، اگر مستلزم نظر و لمس حرام باشد، جایز نیست.</a:t>
            </a:r>
            <a:endPar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620688"/>
            <a:ext cx="7920879" cy="6117059"/>
          </a:xfrm>
          <a:prstGeom prst="rect">
            <a:avLst/>
          </a:prstGeom>
        </p:spPr>
        <p:txBody>
          <a:bodyPr wrap="square">
            <a:spAutoFit/>
          </a:bodyPr>
          <a:lstStyle/>
          <a:p>
            <a:pPr algn="ctr" rtl="1">
              <a:lnSpc>
                <a:spcPct val="150000"/>
              </a:lnSpc>
            </a:pPr>
            <a:r>
              <a:rPr lang="fa-IR"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1/11</a:t>
            </a: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-وضوی عضو قطع شده</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س1)چگونه فردی که دارای یک دست است، وضو بگیرد؟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دستش از آرنج قطع شده، نسبت به آن تکلیفی ندارد و تنها صورت و یک دست دیگر را بشوید، آن گاه سر و پا را مسح کند</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9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س2)انگشتان دست راست من قطع شده است، حال چگونه وضو بگیرم؟ آیا می توانم با دست چپ به جای دست راست وضو بگیرم؟</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هر مقدار که از دست راست (آرنج به پایین) باقی است، باید شسته شود و نسبت به انگشت های بریده شده، تکلیفی ندارید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7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س3)آیا دست مصنوعی را در وضو باید شست و پای مصنوعی را مسح کرد؟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لازم 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0989478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7" y="908720"/>
            <a:ext cx="720080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dirty="0"/>
              <a:t> </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1/12</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و سینوزیت</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س)شخصى که سینوزیت دارد و استعمال آب سرد برایش ضرر دارد، آیا باید تیمم کند یا وضو بگیرد؟</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وضو با آب گرم ضررى ندارد و تهیّه آن ممکن است باید وضو بگیرد، و در غیر این صورت تیمّم کند.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637933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63860"/>
            <a:ext cx="8618618"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1/13</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کمک دیگران</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س1)آیا انسان می تواند دیگری را در انجام دادن وضو، یاری دهد؟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انسان باید اعمال وضو را خودش انجام دهد و اگر نمی‌تواند وضو بگیرد، باید از دیگری کمک بگیرد ولى باید خود او نیت وضو کند و هر کدام از کارهاى وضو را که مى تواند به تنهایى انجام دهد، نباید در آن کمک بگیرد. و نسبت به مسح باید خودش مسح کند و اگر نمى تواند باید نایبش دست او را بگیرد و به جاى مسح او بکشد. و اگر این هم ممکن نیست، باید از دست او رطوبت بگیرند و با آن رطوبت  سر و پاى او را مسح کنند و در این صورت بنا بر احتیاط واجب تیمم هم بکند.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س2)اگر کسی با آفتابه یا نگهداشتن شیلنگ آب، به کف دست او آب بریزد ولی خودش صورت و دست ها را بشوید، آیا این وضو صحیح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آری، وضویش صحیح است؛ ولی این کار کراهت دارد.( لیدر، استفتاآت جدید، کیفیت وضو)</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71505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546369"/>
            <a:ext cx="796835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1/14</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باوجود مانع در اعضا</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بعد از وضو، در اعضای وضو مانعی دیده شود، تکلیف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نداند موقع وضو بوده یا بعد پیدا شده، وضو صحیح است؛ ولی اگر در وقت وضو، به مانع توجه نداشته اید، بنابر احتیاط واجب، دوباره وضو بگیرید</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1/15</a:t>
            </a: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کرم صورت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مالیدن کرم به دست و صورت مانع وضو می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کم و (متعارف) باشد به حدی است که مانع رسیدن آب به پوست نباشد، اشکال ندارد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2442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548680"/>
            <a:ext cx="7560840" cy="5078313"/>
          </a:xfrm>
          <a:prstGeom prst="rect">
            <a:avLst/>
          </a:prstGeom>
        </p:spPr>
        <p:txBody>
          <a:bodyPr wrap="square">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1/16</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و موی مصنوعی</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س)چنانچه شخصی موی مصنوعی در سر کاشته باشد، تکلیف وضوی او چه می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موى مصنوعى اگر به نحو کلاه گیس باشد که قابل برداشتن است واجب است براى مسح آن را بردارد ولى اگر موى مصنوعى بر پوست سرکاشته شده و قابل برداشتن نبوده و یا ازاله آن مستلزم ضرر و مشقت باشد در این صورت اگر رطوبت به پوست سر می‌رسد وضو صحیح است و اگر رطوبت به پوست نمی‌رسد مسح بر روى همین موها کافى است و احتیاطاً تیمم هم نماید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2170516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403744"/>
            <a:ext cx="8352928"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1/17</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وضو و کاشت ناخن</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س)حکم شرعى کاشت ناخن مصنوعى را بیان فرمایید؟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ایجاد مانعى که موجب تبدّل وظیفه وضو و غسل به وضو و غسل جبیره‌اى مى‌شود، چنانچه در غیر وقت نماز باشد، مانع ندارد ولى در وقت نماز باید وضو یا غسل را انجام دهد سپس مبادرت به ایجاد مانع نماید.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1. اگر کشت حقیقی باشد و ناخن جزء بدن شود و رشد و نموّ داشته باشد، وضو و غسل با آن صحیح است</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2. اگر ناخن‌ها زینتی باشد مانند آنچه امروزه خانم‌ها در مراسم‌ها استفاده می‌کنند، باید به هنگام وضو و غسل آنها را جدا کنند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3. اگر برداشتن ناخن ممکن باشد هر چند هزینه داشته باشد، باید برداشته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23981224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426840"/>
            <a:ext cx="8280920"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2-احکام غسل بیماران  </a:t>
            </a:r>
            <a:endParaRPr lang="en-US" sz="4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2/1-</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غسل و نجاست بدن</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قسمتی ازبدن خونی و نجس باشد، اگر با انجام غسل (زیر دوش حمام)، نجاست نیز از بین برود؛ آیا غسل صحیح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در غسل ارتماسى باید تمام بدن قبل از غسل پاک باشد، ولى درغسل ترتیبى پاک بودن تمام بدن لازم نیست. و اگر بدن نجس باشد و هر قسمتى را پیش از غسل دادن آن قسمت آب بکشد، کافى است ولى اگر عضو نجس قبل از غسل  آن تطهیر نشود، و با یک شستن بخواهد هم آن را پاک کند و هم غسل نماید، غسل باطل است و نمازى که با چنین غسلى خوانده، باطل و قضاى آن واجب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9065809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261013"/>
            <a:ext cx="813690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2/2-غسل و موالات</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در غسل پی درپی شستن لازم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خیر، می تواند بعد از شستن هر قسمت از بدن، صبر کند و پس از مدتی قسمت دیگر را بشوید. </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2/3</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-غسل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کمک دیگران</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دیگران می توانند بیمار را در انجام غسل یاری دهند؟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بیمار باید به مقدار ممکن خودش برای غسل اقدام کند و به هر مقدار که نمی‌تواند دیگران کمک کنند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2/4</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-غسل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بطلان وضو</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بعد از غسل، خارج شدن بول و باد معده آن را باطل می 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خیر، غسل باطل نمی شود؛ ولی باید برای نماز وضو بگیرد.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182946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4" end="4"/>
                                            </p:txEl>
                                          </p:spTgt>
                                        </p:tgtEl>
                                        <p:attrNameLst>
                                          <p:attrName>style.visibility</p:attrName>
                                        </p:attrNameLst>
                                      </p:cBhvr>
                                      <p:to>
                                        <p:strVal val="visible"/>
                                      </p:to>
                                    </p:set>
                                    <p:animEffect transition="in" filter="wheel(1)">
                                      <p:cBhvr>
                                        <p:cTn id="32" dur="2000"/>
                                        <p:tgtEl>
                                          <p:spTgt spid="2252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5" end="5"/>
                                            </p:txEl>
                                          </p:spTgt>
                                        </p:tgtEl>
                                        <p:attrNameLst>
                                          <p:attrName>style.visibility</p:attrName>
                                        </p:attrNameLst>
                                      </p:cBhvr>
                                      <p:to>
                                        <p:strVal val="visible"/>
                                      </p:to>
                                    </p:set>
                                    <p:animEffect transition="in" filter="wheel(1)">
                                      <p:cBhvr>
                                        <p:cTn id="37" dur="2000"/>
                                        <p:tgtEl>
                                          <p:spTgt spid="2252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6" end="6"/>
                                            </p:txEl>
                                          </p:spTgt>
                                        </p:tgtEl>
                                        <p:attrNameLst>
                                          <p:attrName>style.visibility</p:attrName>
                                        </p:attrNameLst>
                                      </p:cBhvr>
                                      <p:to>
                                        <p:strVal val="visible"/>
                                      </p:to>
                                    </p:set>
                                    <p:animEffect transition="in" filter="wheel(1)">
                                      <p:cBhvr>
                                        <p:cTn id="42" dur="2000"/>
                                        <p:tgtEl>
                                          <p:spTgt spid="2252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29">
                                            <p:txEl>
                                              <p:pRg st="7" end="7"/>
                                            </p:txEl>
                                          </p:spTgt>
                                        </p:tgtEl>
                                        <p:attrNameLst>
                                          <p:attrName>style.visibility</p:attrName>
                                        </p:attrNameLst>
                                      </p:cBhvr>
                                      <p:to>
                                        <p:strVal val="visible"/>
                                      </p:to>
                                    </p:set>
                                    <p:animEffect transition="in" filter="wheel(1)">
                                      <p:cBhvr>
                                        <p:cTn id="47" dur="2000"/>
                                        <p:tgtEl>
                                          <p:spTgt spid="2252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nodeType="clickEffect">
                                  <p:stCondLst>
                                    <p:cond delay="0"/>
                                  </p:stCondLst>
                                  <p:childTnLst>
                                    <p:set>
                                      <p:cBhvr>
                                        <p:cTn id="51" dur="1" fill="hold">
                                          <p:stCondLst>
                                            <p:cond delay="0"/>
                                          </p:stCondLst>
                                        </p:cTn>
                                        <p:tgtEl>
                                          <p:spTgt spid="22529">
                                            <p:txEl>
                                              <p:pRg st="8" end="8"/>
                                            </p:txEl>
                                          </p:spTgt>
                                        </p:tgtEl>
                                        <p:attrNameLst>
                                          <p:attrName>style.visibility</p:attrName>
                                        </p:attrNameLst>
                                      </p:cBhvr>
                                      <p:to>
                                        <p:strVal val="visible"/>
                                      </p:to>
                                    </p:set>
                                    <p:animEffect transition="in" filter="wheel(1)">
                                      <p:cBhvr>
                                        <p:cTn id="52" dur="2000"/>
                                        <p:tgtEl>
                                          <p:spTgt spid="225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677110"/>
            <a:ext cx="8472410"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2/5</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-غسل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حدث</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 در اثنای غسل جنابت، حدث اصغر (بول، باد معده و...) خارج شود، آیا غسل صحیح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ج)حدث اصغر در اثناى غسل به صحت غسل ضرر نمى رساند و لازم نیست که غسل را از نو شروع کند، ولی برای نماز و مانند آن باید وضو بگیرد.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2/6</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-غسل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باعلم به ضررداشتن آب</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س)کسی که می داند آب برایش ضرر دارد، چنانچه وضو یا غسل انجام دهد، آیا وضو و غسلش صحیح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بنابر احتیاط واجب در این فرض، وضو و غسلش باطل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6988315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52900"/>
            <a:ext cx="783087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3-احکام تیمم بیماران </a:t>
            </a:r>
            <a:endParaRPr lang="en-US" sz="4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/3-تیمم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بیمار</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س)کسی که احتمال می دهد اگر غسل کند، بیماری او دیرتر بهبود یابد؛ آیا می تواند به جای غسل تیمم 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انجام دادن غسل - هر چند با آب گرم - باعث شود بیماریش دیرتر خوب شود، می تواند تیمم 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2/3-تیمم  بادشواربودن غسل</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آب برای او ضرر ندارد؛ ولی انجام غسل برایش دشوار است، آیا می تواند تیمم 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انجام دادن غسل برای او حرج و مشقت داشته باشد، می تواند تیمم کند</a:t>
            </a:r>
            <a:r>
              <a:rPr lang="ar-SA" dirty="0"/>
              <a:t>.</a:t>
            </a:r>
            <a:endParaRPr lang="en-US" dirty="0"/>
          </a:p>
        </p:txBody>
      </p:sp>
    </p:spTree>
    <p:extLst>
      <p:ext uri="{BB962C8B-B14F-4D97-AF65-F5344CB8AC3E}">
        <p14:creationId xmlns:p14="http://schemas.microsoft.com/office/powerpoint/2010/main" val="24960918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20696"/>
            <a:ext cx="8712968"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ar-SA" dirty="0"/>
              <a:t> </a:t>
            </a:r>
            <a:endParaRPr lang="en-US" dirty="0"/>
          </a:p>
          <a:p>
            <a:pPr algn="ctr" rtl="1"/>
            <a:r>
              <a:rPr lang="ar-SA" sz="40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4-تشخیص بیماری</a:t>
            </a:r>
            <a:endParaRPr lang="en-US" sz="40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س1)در صورتى كه تشخيص بيمارى متوقف بر انجام آزمايش يا عكس بردارى ومانندآن باشد،درمان بدون انجام آنهاچه حکمی دارد؟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ج)جایز نیست، مگر اين كه وقت كافى موجود نباشد.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 در صورتى كه راه هاى تشخيصى و درمانى كه ضرر و هزينه كمترى دارند، ممكن باشد، انجام راه هايى كه ضرر و هزينه بيشترى دارندچه حکمی دارد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ج)جایزنیست هرچند  به بهانه تسريع در درمان و امثال آن ؛مگر اين كه به بيمار اعلام شود و خود او راضى باشد.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 آزمايش هاى تشخيصى که مستلزم نگاه يا لمس حرام باشد،چه حکمی دارد؟                                                   ج)جايز نيست، مگر در موارد ضرورى كه بايد به مقدار ضرورت اكتفا شود.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7" end="7"/>
                                            </p:txEl>
                                          </p:spTgt>
                                        </p:tgtEl>
                                        <p:attrNameLst>
                                          <p:attrName>style.visibility</p:attrName>
                                        </p:attrNameLst>
                                      </p:cBhvr>
                                      <p:to>
                                        <p:strVal val="visible"/>
                                      </p:to>
                                    </p:set>
                                    <p:animEffect transition="in" filter="wheel(1)">
                                      <p:cBhvr>
                                        <p:cTn id="42" dur="2000"/>
                                        <p:tgtEl>
                                          <p:spTgt spid="2252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29">
                                            <p:txEl>
                                              <p:pRg st="8" end="8"/>
                                            </p:txEl>
                                          </p:spTgt>
                                        </p:tgtEl>
                                        <p:attrNameLst>
                                          <p:attrName>style.visibility</p:attrName>
                                        </p:attrNameLst>
                                      </p:cBhvr>
                                      <p:to>
                                        <p:strVal val="visible"/>
                                      </p:to>
                                    </p:set>
                                    <p:animEffect transition="in" filter="wheel(1)">
                                      <p:cBhvr>
                                        <p:cTn id="47" dur="2000"/>
                                        <p:tgtEl>
                                          <p:spTgt spid="225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30500"/>
            <a:ext cx="840259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3/3- تیمم و احتمال ضرر</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انسان می تواند به صرف احتمال ضرر داشتن آب برای بدنش تیمم 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احتمال او در نظر متعارف مردم به‌جا باشد، باید تیمم 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3/4</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بخاطر سردی آب برای غسل</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انسان جنب باشد؛ ولی آب گرم و مکان مناسب در دسترس نباشد، چه تکلیفی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نتواند آب گرم کند و آب سرد نیز برای او ضرر داشته باشد و یا آن‌که به طور کلی انجام دادن غسل برای او حرجی و دشوار است، می تواند تیمم 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3/5</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-مسح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روی بینی درحال تیمم</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در تیمم، روی خود بینی هم باید دست کشیده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خیر، مسح روی بینی لازم نیست.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27603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454035"/>
            <a:ext cx="8640960" cy="5447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3/6</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پیشانی</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در تیمم موقع مسح پیشانی، لازم است تمام کف دو دست با پیشانی تماس پیدا کنند یا اینکه اگر کل پیشانی با بعضی از قسمت های دو دست مسح شود کافی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با تمام کف دو دست پیشانی را مسح کند.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3/7</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با دست شکسته</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س)کسی که وظیفه اش تیمم است، اگر به علت شکستگی یک دست نتواند آن را به پیشانی برساند، تکلیف او چیست؟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 دست دیگر که سالم است تیمم کند.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3/8</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بر موزاییک وسنگ مرمر</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تیمم بر موزاییک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44033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472997"/>
            <a:ext cx="845433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3/9</a:t>
            </a:r>
            <a:r>
              <a:rPr lang="ar-SA"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بر چوب</a:t>
            </a:r>
            <a:endParaRPr lang="en-US" sz="28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آیا تیمم بر چوب و تخته صحیح است؟</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همه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مراجع: خیر صحیح نیست.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اگر بر روی آنها گرد و خاک باشد، تیمم بر گرد و خاک صحیح است</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3/10</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 گچ دیوار</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آیا تیمم بر گچ پخته (مثل گچ روی دیوار)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ج)حضرت  امام قدس سره :بنابر احتیاط واجب، با وجود خاک، تیمم بر گچ دیوار صحیح نیست.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مقام معظم رهبری مدظله العالی: تیمم برگچ دیوار صحیح است؛ ولی احتیاط مستحب آن است که با وجود خاک (و مانندآن) بر آن تیمم نکند.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3/11</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بر آجر</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تیمم بر آجر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آری، تیمم بر آجر صحیح است؛ ولی بهتر (احتیاط مستحب) است با آن تیمم نکنند.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7801956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57503"/>
            <a:ext cx="8892480" cy="68326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3/12</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-تکرار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س)کسی که به جهت عذر به جای غسل، تیمم کند و کاری که وضو را باطل می کند برایش پیش بیاید؛ تکلیف او برای نمازهای بعدی چیست؟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ج)در صورتی که هنوز نمی‌تواند غسل کند، بنا بر احتیاط واجب باید بار دیگر تیمم بدل از غسل کند و وضو هم بگیرد.( استفتاآت جدید)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3/13</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-تیمم و لمس قرآن وحضوردرمسجد</a:t>
            </a:r>
            <a:endParaRPr lang="en-US"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کسی که وظیفه اش به جای غسل تیمم بوده، می تواند دست به قرآن بزند و یا به مسجد برود؟</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ترتیب همه آثار شرعى غسل بر تیمم بدل از غسل جایز است، مگر این که تیمم بدل از غسل به علت تنگى وقت باشد که در این صورت فقط کارهایى را که براى آن تیمم نموده مى‌تواند انجام دهد.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3/14</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-نیابت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درتیمم</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وظیفه بیمار تیمم باشد ولی نتواند تیمم کند،تکلیف چیست؟                                                                                ج)باید نائب بگیرد و کسی که نائب می شود باید دست او را با دست خود او تیمم دهد و اگر ممکن نباشد باید نائب ، دست خود را به چیزی که تیمم به آن صحیح است بزند و به پیشانی و پشت دستهای او بکشد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99096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7" end="7"/>
                                            </p:txEl>
                                          </p:spTgt>
                                        </p:tgtEl>
                                        <p:attrNameLst>
                                          <p:attrName>style.visibility</p:attrName>
                                        </p:attrNameLst>
                                      </p:cBhvr>
                                      <p:to>
                                        <p:strVal val="visible"/>
                                      </p:to>
                                    </p:set>
                                    <p:animEffect transition="in" filter="wheel(1)">
                                      <p:cBhvr>
                                        <p:cTn id="42" dur="2000"/>
                                        <p:tgtEl>
                                          <p:spTgt spid="225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38991"/>
            <a:ext cx="8712968"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3/15</a:t>
            </a:r>
            <a:r>
              <a:rPr lang="ar-SA" sz="2400" b="1" dirty="0" smtClean="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-نمازوعبادات </a:t>
            </a: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بیماران</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 در هیچ حالتی تکلیف نماز از شخص مکّلف ساقط نمی‏شود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مسئله: در هیچ حالتی تکلیف نماز از شخص مکّلف ساقط نمی‏شود. اگر نمی‏تواند ایستاده نماز بگزارد، باید نشسته بخواند و اگر نشسته نمی‏تواند، خوابیده و به پهلوی راست رو به قبله بخواند. وتا می تواند ایستاده نماز بخواند نباید بنشیند و باید به هر طور که می تواند ایستاده نماز بخواند،اگر به هیچ قسم نتواند بایستد ، باید راست بنشیند و نشسته نماز بخواند ؛و اگر به هیچ قسم نمی تواند بنشیند ، باید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 به پهلو و دست راست بخوابد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اگر نمی تواند به پهلوی راست بخوابد ، به پهلوی چپ بخوابد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 و اگر آن هم ممکن نیست ، به پشت بخوابد ، به طوری که کف پای او رو به قبله باشد. حتی در اتوبوس یا هواپیما اگر وقت نماز تنگ باشد، باید در حد مقدور نسبت به قبله و رکوع و سجود اقدام کند.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ضمنادر هر سه مورد فوق ، رکوع و سجود را با اشاره سر بجا آورد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بنابر این به طور کلی در نماز هر طور که می تواند باید به همان صورت نماز بخواند و در بین نماز نیز به هر اندازه که می تواند باید به همین صورت عمل کند .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64723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4" end="4"/>
                                            </p:txEl>
                                          </p:spTgt>
                                        </p:tgtEl>
                                        <p:attrNameLst>
                                          <p:attrName>style.visibility</p:attrName>
                                        </p:attrNameLst>
                                      </p:cBhvr>
                                      <p:to>
                                        <p:strVal val="visible"/>
                                      </p:to>
                                    </p:set>
                                    <p:animEffect transition="in" filter="wheel(1)">
                                      <p:cBhvr>
                                        <p:cTn id="32" dur="2000"/>
                                        <p:tgtEl>
                                          <p:spTgt spid="2252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5" end="5"/>
                                            </p:txEl>
                                          </p:spTgt>
                                        </p:tgtEl>
                                        <p:attrNameLst>
                                          <p:attrName>style.visibility</p:attrName>
                                        </p:attrNameLst>
                                      </p:cBhvr>
                                      <p:to>
                                        <p:strVal val="visible"/>
                                      </p:to>
                                    </p:set>
                                    <p:animEffect transition="in" filter="wheel(1)">
                                      <p:cBhvr>
                                        <p:cTn id="37" dur="2000"/>
                                        <p:tgtEl>
                                          <p:spTgt spid="2252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6" end="6"/>
                                            </p:txEl>
                                          </p:spTgt>
                                        </p:tgtEl>
                                        <p:attrNameLst>
                                          <p:attrName>style.visibility</p:attrName>
                                        </p:attrNameLst>
                                      </p:cBhvr>
                                      <p:to>
                                        <p:strVal val="visible"/>
                                      </p:to>
                                    </p:set>
                                    <p:animEffect transition="in" filter="wheel(1)">
                                      <p:cBhvr>
                                        <p:cTn id="42" dur="2000"/>
                                        <p:tgtEl>
                                          <p:spTgt spid="2252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29">
                                            <p:txEl>
                                              <p:pRg st="7" end="7"/>
                                            </p:txEl>
                                          </p:spTgt>
                                        </p:tgtEl>
                                        <p:attrNameLst>
                                          <p:attrName>style.visibility</p:attrName>
                                        </p:attrNameLst>
                                      </p:cBhvr>
                                      <p:to>
                                        <p:strVal val="visible"/>
                                      </p:to>
                                    </p:set>
                                    <p:animEffect transition="in" filter="wheel(1)">
                                      <p:cBhvr>
                                        <p:cTn id="47" dur="2000"/>
                                        <p:tgtEl>
                                          <p:spTgt spid="225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404664"/>
            <a:ext cx="8402594" cy="60555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2)وظایف افرادناتوان درامرنماز</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مسئله1)تا انسان مى‏تواند ایستاده نماز بخواند، نباید بنشیند، و فردی که در موقع ایستادن مجبور است به چیزى تکیه دهد، باید به هر طور که مى‏تواند ایستاده نماز بخواند. ولی اگر به هیچ صورت نتواند بایستد، باید بنشیند و نشسته نماز بخواند                                                                       مسئله2)اگر بیماری در بین نماز از ایستادن عاجز شود، باید بنشیند و نماز را نشسته ادامه دهد، البته هنگام نشستن تا بدنش آرام نگرفته باید ذکر نخواند                                                                                                                           مسئله3: پیران و معلولان عصا به دست، باید ایستاده نماز بخوانند اگر چه بر دیوار یا عصا یا چیز دیگر تکیه نمایند.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مسئله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 کسى که نشسته نماز مى‏خواند، اگر بعد از خواندن حمد و سوره بتواند بایستد و رکوع را ایستاده به جا آورد، باید بایستد و از حال ایستاده به رکوع رود. و اگر نتواند، لازم نیست بایستند و باید رکوع را هم نشسته به جا آورد.                                                                                         مسئله 5) کسى که نشسته نماز مى‏خواند، اگر در بین نماز بتواند بایستد باید مقدارى را که مى‏تواند، ایستاده بخواند، ولى تا بدنش آرام نگرفته باید چیزى نخواند.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152160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331640" y="967927"/>
            <a:ext cx="6912768" cy="42088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b="1" dirty="0"/>
              <a:t>3</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)وظیفه کسی که گاهى اوقات درد کمر شدید دارد و نمى‏تواند نمازهایش را ایستاده بخواند.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اگر احتمال مى‏دهد که در آخر وقت بتواند نماز خود را ایستاده بخواند، بنابر احتیاط، باید تا آن هنگام صبر کند، ولى اگر در اوّل وقت به خاطر عذرى نماز خود را نشسته خواند و سپس تا آخر وقت عذرش برطرف نشد نمازى که خوانده صحیح است و اعاده لازم نیست و اگر در اوّل وقت قادر بر نماز ایستاده نبود و یقین داشت که ناتوانى اش از نماز تا آخر وقت ادامه خواهد یافت، ولى قبل از آخر وقت عذرش بر طرف شد و توانست ایستاده نماز بخواند باید نماز را به طور ایستاده اعاده کند.( اجوبة، س 457</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418821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403743"/>
            <a:ext cx="8226914"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4)نماز و احتمال ضرر</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توانایی بر ایستادن دارد اما احتمال می دهد که برای او ضرر داشته باشد، یا شکستگی او دیر التیام پیدا می کند، چه وظیفه ای دارد؟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ج)کسى که مى‏تواند بایستد، اگر بترسد که به واسطه ایستادن مریض شود یا ضررى به او برسد، مى‏تواند نشسته نماز بخواند. و اگر از نشستن هم بترسد، مى‏تواند خوابیده نماز بخواند.                                                                                           5)نماز ودرد زانو </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س)فردی مبتلا به زانو درد است و هنگام تشهد و سجده تشدید مى یابد، آیا می تواند براى به جا آوردن آن ها از صندلى استفاده کند؟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ج)ایستاده نماز را بخواند و هنگام سجده کردن و خواندن تشهد و سلام روى صندلى بنشیند.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552730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3" y="381581"/>
            <a:ext cx="792088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6)نماز و شکستگى زانو</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س)کسى که در اثر شکستگى زانو نمى تواند به سجده برود، نماز را چگونه انجام دهد؟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می تواند خم شود و مهر را بر میز یا متکائی و... بگذارد و سجده نماید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 چهار زانونمازخواندن</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س)افرادی که نماز را نشسته می خوانند، اگر به علت درد و بیماری نتوانند دو زانو بنشینند، آیا می توانند چهار زانو بنشینند؟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نمی توانند دو زانو بنشینند، یا دو زانو نشستن ضرر دارد، می توانند چهار زانو بنشینند.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845148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764704"/>
            <a:ext cx="8136903"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8)معیارجواز در نشسته خواندن نماز</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س)عسر و حرج که موجب نشسته خواندن نماز مى شود، چه مقدار است؟</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در حدّ عرفیّت آن میزان است یعنی از نظر عرف این شخص نتواند ایستاده نماز بخواند.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9)معیارجواز خمیدگی درنماز نشسته                                                                                                                             انسانی که نمی تواند ایستاده نماز بخواند و نماز را نشسته می خواند، هنگام قرائت حمد و سوره اگر خمیده باشد، نمازش چه حکمی دارد؟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راست بنشیند و خمیده نباشدمگر اینکه نتواند و عذری داشته باشد</a:t>
            </a:r>
            <a:r>
              <a:rPr lang="ar-SA" dirty="0"/>
              <a:t>.</a:t>
            </a:r>
            <a:endParaRPr lang="en-US" dirty="0"/>
          </a:p>
        </p:txBody>
      </p:sp>
    </p:spTree>
    <p:extLst>
      <p:ext uri="{BB962C8B-B14F-4D97-AF65-F5344CB8AC3E}">
        <p14:creationId xmlns:p14="http://schemas.microsoft.com/office/powerpoint/2010/main" val="30128879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5" y="462086"/>
            <a:ext cx="833058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ar-SA" dirty="0"/>
              <a:t> </a:t>
            </a:r>
            <a:endParaRPr lang="en-US" dirty="0"/>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 نگاه به عورت افرادمشکوک به بیماری مقاربتی  جهت نمونه گیری باامکان استفاده از وسائلی مانند آئینه ویاراه دیگری غیرازنگاه  چه حکمی دارد؟                                                                                                                      ج)جایزنیست.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س5)حکم گرفتن منى ـ اسپرم ـ افراد براى آزمايش، از طريق استمناء  چیست؟                                                           </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ج)حرام است و بر فرض ضرورت بايد از طريق مقاربت و يا ملاعبه با همسر گرفته شود؛درمراکزی که بسهولت، امکان فراهم نمودن محل خاصی جهت اقدام ازطریق مشروع باشد، کوتاهی وسهل انگاری جایز 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2529">
                                            <p:txEl>
                                              <p:pRg st="3" end="3"/>
                                            </p:txEl>
                                          </p:spTgt>
                                        </p:tgtEl>
                                        <p:attrNameLst>
                                          <p:attrName>style.visibility</p:attrName>
                                        </p:attrNameLst>
                                      </p:cBhvr>
                                      <p:to>
                                        <p:strVal val="visible"/>
                                      </p:to>
                                    </p:set>
                                    <p:anim calcmode="lin" valueType="num">
                                      <p:cBhvr additive="base">
                                        <p:cTn id="30"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2529">
                                            <p:txEl>
                                              <p:pRg st="4" end="4"/>
                                            </p:txEl>
                                          </p:spTgt>
                                        </p:tgtEl>
                                        <p:attrNameLst>
                                          <p:attrName>style.visibility</p:attrName>
                                        </p:attrNameLst>
                                      </p:cBhvr>
                                      <p:to>
                                        <p:strVal val="visible"/>
                                      </p:to>
                                    </p:set>
                                    <p:anim calcmode="lin" valueType="num">
                                      <p:cBhvr additive="base">
                                        <p:cTn id="36" dur="500" fill="hold"/>
                                        <p:tgtEl>
                                          <p:spTgt spid="22529">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252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986754"/>
            <a:ext cx="878497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10)حکم نماز نشسته خواندن روی جهل</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س)بیمارى که از پاى مصنوعى استفاده می کند و ایستادن برایش سختی ندارد، تکلیف نمازهایى که در حالت نشسته خوانده چیست؟</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چنانچه جاهل قاصر بوده نمازهاى او صحیح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11)نماز ایستاده خواندن با کمک دیگران</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س)شخصى با کمک دیگران می تواند بایستد، آیا باید او را بلند کنند و نگهدارند تا نماز را ایستاده بخواند و یا مى تواند در حال نشسته نمازش را بخواند؟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عسر و حرج نیست، باید با کمک دیگران بایستد و نماز بخواند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4452507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0"/>
            <a:ext cx="8587680" cy="6463308"/>
          </a:xfrm>
          <a:prstGeom prst="rect">
            <a:avLst/>
          </a:prstGeom>
        </p:spPr>
        <p:txBody>
          <a:bodyPr wrap="square">
            <a:spAutoFit/>
          </a:bodyPr>
          <a:lstStyle/>
          <a:p>
            <a:pPr rtl="1"/>
            <a:r>
              <a:rPr lang="ar-SA" dirty="0"/>
              <a:t> </a:t>
            </a:r>
            <a:endParaRPr lang="en-US" dirty="0"/>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12)نماز واحساس سرگیجه بین نماز</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ایستاده نماز می‏خواند به ناگاه احساس سرگیجه و عجز می‏کند آیا می‏تواند بقیه نماز را به حالت نشسته یا خوابیده بخواند؟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مانعی ندارد؛ ولی اگر تا آخر وقت قدرت پیدا کند، احتیاط (مستحب) اعاده است </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ابتداء باید بنشیند و اگر نشسته هم نتوانست باید خوابیده بخواند</a:t>
            </a:r>
            <a:r>
              <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13)نماز نشسته وعدم ضرورت روبقبله بودن ساق پا</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س)بیماران و جانبازان و افراد ناتوانی که روی صندلی و ویلچر نشسته اند، آیا هنگام نماز خواندن باید ساق پا و نوک انگشتان پاهایشان رو به قبله باشد؟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در موقع نماز صورت و سینه و شکم او رو به قبله باشد، و لازم نیست ‏ساق پاى او رو به قبله باشد</a:t>
            </a:r>
            <a:r>
              <a:rPr lang="ar-SA" dirty="0"/>
              <a:t>. </a:t>
            </a:r>
            <a:endParaRPr lang="en-US" dirty="0"/>
          </a:p>
        </p:txBody>
      </p:sp>
    </p:spTree>
    <p:extLst>
      <p:ext uri="{BB962C8B-B14F-4D97-AF65-F5344CB8AC3E}">
        <p14:creationId xmlns:p14="http://schemas.microsoft.com/office/powerpoint/2010/main" val="11835128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4708981"/>
          </a:xfrm>
          <a:prstGeom prst="rect">
            <a:avLst/>
          </a:prstGeom>
        </p:spPr>
        <p:txBody>
          <a:bodyPr wrap="square">
            <a:spAutoFit/>
          </a:bodyPr>
          <a:lstStyle/>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14)نمازبیمار وناله زدن بین نماز</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در نماز به خاطر درد گاهاً آخ و آه می گوید، آیا نماز او صحیح است؟</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آه کشیدن در نماز اشکال ندارد ولى گفتن آخ و آه و مانند اینها اگر عمدى باشد نماز را باطل مى‏کند. ولی سهوا آخ و آه و مانند اینها گفتن ، نماز باطل نمى کند . </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 سرفه در نماز</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در اثنای نماز جهت باز کردن یا پاک کردن سینه عمداً چند مرتبه سرفه می‏کند، نماز او چه حکمی دارد؟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سرفه کردن، نماز را باطل نمی کند، هر چند عمدی باشد.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همچنین آروغ زدن و عطسه کردن، نماز را باطل نمی کند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415619683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306798"/>
            <a:ext cx="8685965" cy="63340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spcBef>
                <a:spcPct val="20000"/>
              </a:spcBef>
            </a:pPr>
            <a:r>
              <a:rPr lang="ar-SA" sz="2400" b="1" dirty="0">
                <a:ln/>
                <a:solidFill>
                  <a:schemeClr val="accent4"/>
                </a:solidFill>
                <a:cs typeface="B Nazanin" pitchFamily="2" charset="-78"/>
              </a:rPr>
              <a:t>16) رکوع بیماران ویلچری ویاروی صندلی                                                                                                                                   س)بیماران و جانبازان و افراد ناتوانی که روی صندلی و ویلچر نشسته اند و نمی توانند بایستند، رکوع نماز را چگونه انجام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باید از حال نشسته به رکوع رود و به اندازه اى که مسمّاى رکوع حاصل شود، خم شوند</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spcBef>
                <a:spcPct val="20000"/>
              </a:spcBef>
            </a:pPr>
            <a:endParaRPr lang="en-US" b="1" dirty="0">
              <a:ln/>
              <a:solidFill>
                <a:schemeClr val="accent4"/>
              </a:solidFill>
              <a:cs typeface="B Nazanin" pitchFamily="2" charset="-78"/>
            </a:endParaRPr>
          </a:p>
          <a:p>
            <a:pPr algn="ctr" rtl="1">
              <a:lnSpc>
                <a:spcPct val="150000"/>
              </a:lnSpc>
              <a:spcBef>
                <a:spcPct val="20000"/>
              </a:spcBef>
            </a:pPr>
            <a:r>
              <a:rPr lang="ar-SA" sz="2400" b="1" dirty="0">
                <a:ln/>
                <a:solidFill>
                  <a:schemeClr val="accent4"/>
                </a:solidFill>
                <a:cs typeface="B Nazanin" pitchFamily="2" charset="-78"/>
              </a:rPr>
              <a:t>17)رکوع نماز نشسته</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س)شخصی که نماز را نشسته بر زمین می خواند، برای رکوع چه مقدار باید خم شود؟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باید به قدرى خم شود که صورتش مقابل زانوها برسد، و بهتر است به قدرى خم شود که صورت نزدیک جاى سجده برسد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9054203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269001"/>
            <a:ext cx="833058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ar-SA" dirty="0"/>
              <a:t> </a:t>
            </a:r>
            <a:endParaRPr lang="en-US" dirty="0"/>
          </a:p>
          <a:p>
            <a:pPr algn="ctr" rtl="1">
              <a:lnSpc>
                <a:spcPct val="150000"/>
              </a:lnSpc>
            </a:pPr>
            <a:r>
              <a:rPr lang="ar-SA" sz="2400" b="1" dirty="0">
                <a:ln/>
                <a:solidFill>
                  <a:schemeClr val="accent4"/>
                </a:solidFill>
                <a:cs typeface="B Nazanin" pitchFamily="2" charset="-78"/>
              </a:rPr>
              <a:t>18)رکوع بیماری که نتواند به اندازه رکوع خم شود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اگر کسى بر اثر بیمارى و یا در اثر کهولت سن، نتواند به اندازه ى رکوع خم شود، چه باید بکند؟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هرگاه نتواند به اندازه رکوع خم شود باید به چیزى تکیه دهد و رکوع کند و اگر موقعى هم که تکیه داده نتواند به طور معمول رکوع کند باید به هر اندازه مى‏تواند خم شود و رکوع را به جا آورد.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19)رکوع بیمار بستری</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بیماری که نماز را خوابیده مى خواند، رکوع و سجده را چگونه انجام دهد؟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همه مراجع: برای رکوع و سجده باید به مقدار ممکن خم شود و اگر نمی تواند خم شود با سر اشاره کند و اگر نمی تواند با چشم اشاره کند.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9980741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07784"/>
            <a:ext cx="847241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20)سجده ویلچری ها وکسانی که روی صندلی نماز می خوانند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س1)بیماران و جانبازان و افراد ناتوانی که روی صندلی و ویلچر نشسته اند، آیا هنگام سجده باید نوک انگشتان پا را بر زمین بگزارند؟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می توانند، انگشت ها را بر زمین بگذارند و اگر نمی تواند لازم نیست این کار را انجام دهند.( استفتاءات امام ، ج1، احکام نماز، س 130)</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2)بیماران و جانبازان و افراد ناتوانی که روی صندلی و ویلچر نشسته اند، سجده نماز را چگونه انجام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قادر به گذاشتن مهر روی دسته صندلی چرخدار يا چيز ديگر مانند بالشت يا چهار پايه و سجده بر آن هستند، بايد سجده را بدين نحو انجام دهند و نماز شان صحيح است؛ در غير اين صورت به هر نحو که می توانند ،هرچند با ايماء و اشاره، سجده  و رکوع  را انجام دهند و نماز شان صحيح است. اجوبة، س 494؛)</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2159801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403744"/>
            <a:ext cx="755650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21)سجده نماز نشسته وعدم امکان سربرزمین نهادن</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س)افراد ناتوان و بیماران که نماز را نشسته بر زمین می خواند، ولی نمی توانند براى سجده مهر را روى زمین گذاشته و سجده کنند، سجده را چگونه انجام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کسى که نمی تواند پیشانى را به زمین برساند باید به قدرى که مى‏تواند خم شود و مهر را روى محل بلندى گذاشته و طورى پیشانى را بر آن بگذارد که بگویند سجده کرده است و باید کف دست ها و زانوها و انگشتان پا را به طور معمول به زمین بگذارد.( سایت لیدر، استفتاءات جدید، س 192</a:t>
            </a:r>
            <a:r>
              <a:rPr lang="en-US" sz="2400" b="1" dirty="0">
                <a:ln/>
                <a:solidFill>
                  <a:schemeClr val="accent4"/>
                </a:solidFill>
                <a:cs typeface="B Nazanin" pitchFamily="2" charset="-78"/>
              </a:rPr>
              <a:t>.</a:t>
            </a:r>
            <a:r>
              <a:rPr lang="ar-SA" sz="2400" b="1" dirty="0">
                <a:ln/>
                <a:solidFill>
                  <a:schemeClr val="accent4"/>
                </a:solidFill>
                <a:cs typeface="B Nazanin" pitchFamily="2" charset="-78"/>
              </a:rPr>
              <a:t>)</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تبصره. اگر چیز بلندى نباشد که مهر را بر آن بگذارد، لازم است که مهر را با دست بلند کرده و بر آن سجده نماید</a:t>
            </a:r>
            <a:r>
              <a:rPr lang="en-US" sz="2400" b="1" dirty="0">
                <a:ln/>
                <a:solidFill>
                  <a:schemeClr val="accent4"/>
                </a:solidFill>
                <a:cs typeface="B Nazanin" pitchFamily="2" charset="-78"/>
              </a:rPr>
              <a:t>.</a:t>
            </a:r>
          </a:p>
        </p:txBody>
      </p:sp>
    </p:spTree>
    <p:extLst>
      <p:ext uri="{BB962C8B-B14F-4D97-AF65-F5344CB8AC3E}">
        <p14:creationId xmlns:p14="http://schemas.microsoft.com/office/powerpoint/2010/main" val="41962079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26753"/>
            <a:ext cx="8496944"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22)سجده نماز نشسته واعضای سجده</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س)افراد ناتوان و بیماری که نشسته بر زمین نماز می خوانند آیا باید مواضع سجده را (کف دست ها، سر زانوها و دو انگشت بزرگ پاها) را روى زمین قرار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می تواند خم شود و مهر را بر میز یا متکا و... بگذارد باید کف دست ها و زانوها و انگشتان پا را به طور معمول به زمین بگذارد، و اگر نمی تواند آنها را بر زمین بگذارند، لازم نیست.(همان)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23)سجده بیمار تختخوابی</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س)افراد ناتوان و بیماران که که هیچ نمى‏تواند خم شوند، سجده را چگونه انجام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کسى که هیچ نمى‏تواند خم شود باید براى سجده بنشیند و با سر اشاره کند، و اگر نتواند باید با چشم ها اشاره نماید و در هر دو صورت احتیاط آن است که اگر مى‏تواند به قدرى مهر را بلند کند که پیشانى را بر آن بگذارد.(همان)</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862861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392908"/>
            <a:ext cx="8501605"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24)سجده روی میز وقراردادن دست روی زمین یامیز</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افراد ناتوان و بیماری که نشسته بر زمین نماز می خوانند و سجده را بر روی میز و مانند آن انجام می دهند، هنگام سجده آیا می توانند دست ها را به جای زمین بر روی میز قرار دهند؟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می توانند دست ها را بر زمین بگذارند و اگر نمی توانند بر روی میز قرار دهند.( ، استفتاءات امام ، ج1، احکام نماز، س 130)</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25)سجده و باندپیچی انگشت شصت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شخصى که انگشت شصت پایش باندپیچى شده، آیا می تواند انگشت باندپیچى را بر زمین بگذارد یا سایر انگشتان را بر زمین بگذارد؟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همه مراجع: اگر کم است مانعى ندارد و اگر بیش از متعارف است، جمع کند بین آن و سایر انگشتان و تمام آنها را روى زمین بگذارد.( توضيح‏المسائل مراجع، 1063)</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72108214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41630" y="1910593"/>
            <a:ext cx="75565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26)ناتوانی در سجده درحال نشسته </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کسى که مى تواند نماز را ایستاده بخواند ولى نمى تواند بنشیند، سجده را چگونه انجام دهد؟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کسى که نمى تواند بنشیند، باید ایستاده نیت سجده کند و چنانچه مى تواند، براى سجده با سر اشاره کند و اگر نمى تواند با چشم ها اشاره نماید.( توضیح المسائل مراجع، م 1070</a:t>
            </a:r>
            <a:r>
              <a:rPr lang="en-US" sz="2400" b="1" dirty="0">
                <a:ln/>
                <a:solidFill>
                  <a:schemeClr val="accent4"/>
                </a:solidFill>
                <a:cs typeface="B Nazanin" pitchFamily="2" charset="-78"/>
              </a:rPr>
              <a:t>.</a:t>
            </a:r>
            <a:r>
              <a:rPr lang="ar-SA" sz="2400" b="1" dirty="0">
                <a:ln/>
                <a:solidFill>
                  <a:schemeClr val="accent4"/>
                </a:solidFill>
                <a:cs typeface="B Nazanin" pitchFamily="2" charset="-78"/>
              </a:rPr>
              <a:t>)</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1337334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26745"/>
            <a:ext cx="8640960"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dirty="0"/>
              <a:t> </a:t>
            </a:r>
            <a:r>
              <a:rPr lang="ar-SA"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6ـ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در انجام آزمايش هاى تشخيص طبى، صدمه اى متوجه بيمار گردد،ضمان به عهده چه کسی خواهدبود؟                      </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ج)چنانچه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مشکل مربوط به وسائل آزمایشگاهی باشد،ضمان متوجه متصدیان امر خواهدبود وچنانچه  نمونه گيرنده كوتاهى كرده باشد، ضامن خواهد بود و اگر اقدامات انجام شده با اذن بيمار و در حدّ معمول بوده و كوتاهى در كار نبوده، كسى ضامن نيست.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امااگر آزمايشگاه در تشخيص آزمايش اشتباه كرده باشد و پزشك معالج نيز به جهت اعتماد به اين تشخيص خطا نمايد، مسئول آزمايشگاه و پزشك معالج هر دو ضامن خواهند بود.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وچنانچه در هنگام آزمايش توسط دانشجويان آموزشى و غير متبحّر، ضررى متوجه بيمار گردد، دانشجويان آموزشى و مسئول آنان، علاوه بر اين كه گناهكارند، ضامن نيز هستند.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116632"/>
            <a:ext cx="8424936" cy="5855449"/>
          </a:xfrm>
          <a:prstGeom prst="rect">
            <a:avLst/>
          </a:prstGeom>
        </p:spPr>
        <p:txBody>
          <a:bodyPr wrap="square">
            <a:spAutoFit/>
          </a:bodyPr>
          <a:lstStyle/>
          <a:p>
            <a:pPr algn="ctr" rtl="1">
              <a:lnSpc>
                <a:spcPct val="150000"/>
              </a:lnSpc>
            </a:pPr>
            <a:r>
              <a:rPr lang="ar-SA" sz="2800" b="1" dirty="0">
                <a:ln/>
                <a:solidFill>
                  <a:schemeClr val="accent4"/>
                </a:solidFill>
                <a:cs typeface="B Nazanin" pitchFamily="2" charset="-78"/>
              </a:rPr>
              <a:t>قبله و بیماران</a:t>
            </a:r>
            <a:r>
              <a:rPr lang="en-US" sz="2800" b="1" dirty="0">
                <a:ln/>
                <a:solidFill>
                  <a:schemeClr val="accent4"/>
                </a:solidFill>
                <a:cs typeface="B Nazanin" pitchFamily="2" charset="-78"/>
              </a:rPr>
              <a:t>:</a:t>
            </a:r>
          </a:p>
          <a:p>
            <a:pPr algn="ctr" rtl="1">
              <a:lnSpc>
                <a:spcPct val="150000"/>
              </a:lnSpc>
            </a:pPr>
            <a:r>
              <a:rPr lang="ar-SA" sz="2800" b="1" dirty="0">
                <a:ln/>
                <a:solidFill>
                  <a:schemeClr val="accent4"/>
                </a:solidFill>
                <a:cs typeface="B Nazanin" pitchFamily="2" charset="-78"/>
              </a:rPr>
              <a:t>27)قبله و بیمار بستری</a:t>
            </a:r>
            <a:r>
              <a:rPr lang="en-US" sz="2800" b="1" dirty="0">
                <a:ln/>
                <a:solidFill>
                  <a:schemeClr val="accent4"/>
                </a:solidFill>
                <a:cs typeface="B Nazanin" pitchFamily="2" charset="-78"/>
              </a:rPr>
              <a:t/>
            </a:r>
            <a:br>
              <a:rPr lang="en-US" sz="2800" b="1" dirty="0">
                <a:ln/>
                <a:solidFill>
                  <a:schemeClr val="accent4"/>
                </a:solidFill>
                <a:cs typeface="B Nazanin" pitchFamily="2" charset="-78"/>
              </a:rPr>
            </a:br>
            <a:r>
              <a:rPr lang="ar-SA" sz="2800" b="1" dirty="0">
                <a:ln/>
                <a:solidFill>
                  <a:schemeClr val="accent4"/>
                </a:solidFill>
                <a:cs typeface="B Nazanin" pitchFamily="2" charset="-78"/>
              </a:rPr>
              <a:t>س)بیماری که بر روی تخت خوابیده است و نمی تواند بلند شود، برای خواندن نماز چگونه رو به سمت قبله کند؟</a:t>
            </a:r>
            <a:r>
              <a:rPr lang="en-US" sz="2800" b="1" dirty="0">
                <a:ln/>
                <a:solidFill>
                  <a:schemeClr val="accent4"/>
                </a:solidFill>
                <a:cs typeface="B Nazanin" pitchFamily="2" charset="-78"/>
              </a:rPr>
              <a:t/>
            </a:r>
            <a:br>
              <a:rPr lang="en-US" sz="2800" b="1" dirty="0">
                <a:ln/>
                <a:solidFill>
                  <a:schemeClr val="accent4"/>
                </a:solidFill>
                <a:cs typeface="B Nazanin" pitchFamily="2" charset="-78"/>
              </a:rPr>
            </a:br>
            <a:r>
              <a:rPr lang="ar-SA" sz="2800" b="1" dirty="0">
                <a:ln/>
                <a:solidFill>
                  <a:schemeClr val="accent4"/>
                </a:solidFill>
                <a:cs typeface="B Nazanin" pitchFamily="2" charset="-78"/>
              </a:rPr>
              <a:t>ج) باید در حال نماز به پهلوى راست طورى بخوابد که جلوى بدن او رو به قبله باشد. و اگر ممکن نیست، باید به پهلوى چپ طورى بخوابد که جلوى بدن او رو به قبله باشد. و اگر این را هم نتواند، باید به پشت بخوابد، به طورى که کف پاى او رو به قبله باشد.( توضیح المسائل مراجع، م 779)</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618615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0"/>
            <a:ext cx="8515672" cy="5586145"/>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28)قبله و تخت بیمارستان</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بیمارى به گونه‏ اى روى تخت بسترى شده که امکان رو کردن به سمت قبله را ندارد. آیا مى تواند نمازش را در همان حال - یعنى در خلاف جهت قبله</a:t>
            </a:r>
            <a:r>
              <a:rPr lang="en-US" sz="2400" b="1" dirty="0">
                <a:ln/>
                <a:solidFill>
                  <a:schemeClr val="accent4"/>
                </a:solidFill>
                <a:cs typeface="B Nazanin" pitchFamily="2" charset="-78"/>
              </a:rPr>
              <a:t> - </a:t>
            </a:r>
            <a:r>
              <a:rPr lang="ar-SA" sz="2400" b="1" dirty="0">
                <a:ln/>
                <a:solidFill>
                  <a:schemeClr val="accent4"/>
                </a:solidFill>
                <a:cs typeface="B Nazanin" pitchFamily="2" charset="-78"/>
              </a:rPr>
              <a:t>بخواند؟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با کمک دیگران هم نتواند، همان طور نماز بخواند.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29)قبله اشتباهی</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فردى به علت این که تخت بیمارستان رو به قبله نبوده مدتى نمازهاى خود را به سمت غیرقبله خوانده، آیا اکنون باید آن نمازها را قضا نماید؟ و آیا فرقى بین اینکه ممکن بوده رو به قبله بخواند و یا امکان نداشته هست یا خیر؟</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چنانچه ممکن بوده رو به قبله بخواند و رو به قبله نخوانده باید قضاى آن را به‌جاى آورد.( استفتاءات امام، ج1، احکام نماز، س33)</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31730742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57472"/>
            <a:ext cx="8424936" cy="5586145"/>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30)قبله و بیماری سخت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س)معلولین و بیمارانی که نمى‌توانند در هیچ صورت رو به قبله نماز بخوانند آیا جهت‌هاى غیر قبله براى آنان یکسان است؟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جهات دیگر فرقى با هم ندارد ولی سعی کنند به جهتی که به قبله نزدیک‌تر است نماز بخوانند.(دفاترمراجع)</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31)قبله و بیمار خوابیده</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شخصى در اثر بیمارى و عوارض جسمانى مجبور است همیشه به رو بخوابد. وظیفه او در نماز از جهت رو به قبله بودن چگونه است؟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طورى بخوابد که سر او رو به قبله باشد به طورى که اگر خودش به‌طور معمول برخیزد و بنشیند، صورت او به سمت قبله قرار مى‌گیرد.(همان)</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05763843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57472"/>
            <a:ext cx="8424936" cy="4478149"/>
          </a:xfrm>
          <a:prstGeom prst="rect">
            <a:avLst/>
          </a:prstGeom>
        </p:spPr>
        <p:txBody>
          <a:bodyPr wrap="square">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سرم و خون بیمار</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32)بندبودن دست به سرم وعدم امکان بالاآوردن دست</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سرم به دست او وصل شده، و نمی تواند دست هایش را بالا بیاورد، هنگام تکبیرة الاحرام و قنوت نماز چه وظیفه ای دارد؟</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مستحب است موقع گفتن تکبیرة الاحرام، دست ها را تا مقابل گوش ها بالا ببرد و اگر نمی تواند، لازم نیست دست ها را بالا ببرد، ولی باید ذکر الله اکبر را بگوید و نماز را شروع کند، همچنین خواندن قنوت مستحب است و می تواند آن را نخواند.( سایت لیدر، استفتاءات جدید، س 145</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244847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260648"/>
            <a:ext cx="8136904" cy="5586145"/>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33)نماز و انتقال خون</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بیماری که به او سرم خون وصل شده و این خون انسان دیگری است، آیا می تواند با آن نماز بخواند؟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نماز خواندن با آن اشکال ندارد.( توضیح المسائل مراجع، م 855)</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34)نماز و خون زخم</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س)شخصی که زخمى شده و به زودى خوب نمى‏شود و مدتی طول می کشد تا بهبودی بیابد، آیا باید برای نماز زخم و لباسش را تطهیر کند؟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در بدن یا لباس نمازگزار خون زخم یا جراحت یا دمل باشد به گونه‏ای که آب کشیدن بدن یا لباس، کار مشکلی است، تا وقتی که زخم یا جراحت و دمل خوب نشده می تواند با آن نماز بخواند.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21822520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6815"/>
            <a:ext cx="8541949" cy="6001643"/>
          </a:xfrm>
          <a:prstGeom prst="rect">
            <a:avLst/>
          </a:prstGeom>
        </p:spPr>
        <p:txBody>
          <a:bodyPr wrap="square">
            <a:spAutoFit/>
          </a:bodyPr>
          <a:lstStyle/>
          <a:p>
            <a:pPr algn="ctr" rtl="1">
              <a:lnSpc>
                <a:spcPct val="150000"/>
              </a:lnSpc>
            </a:pPr>
            <a:r>
              <a:rPr lang="ar-SA" dirty="0"/>
              <a:t> </a:t>
            </a:r>
            <a:endParaRPr lang="en-US" dirty="0"/>
          </a:p>
          <a:p>
            <a:pPr algn="ctr">
              <a:lnSpc>
                <a:spcPct val="150000"/>
              </a:lnSpc>
            </a:pPr>
            <a:r>
              <a:rPr lang="ar-SA" sz="2400" b="1" dirty="0">
                <a:ln/>
                <a:solidFill>
                  <a:schemeClr val="accent4"/>
                </a:solidFill>
                <a:cs typeface="B Nazanin" pitchFamily="2" charset="-78"/>
              </a:rPr>
              <a:t>35)نماز باخونی بودن نماز                                                                                                                                          س)اگر از زخم های داخلی مانند دهان و بینی و مثل اینها، خونی به بدن یا لباس برسد، آیا نماز خواندن با آن صحیح است؟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هرگاه زخم داخل بینی یا دهان و مانند آن باشد و خونی از آن به بدن یا لباس برسد احتیاط واجب آن است که با آن نماز نخواند.( اجوبة، س342)</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36)نماز و خونریزی</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س)اگر خونریزى از دهان یا بینى از اول وقت نماز تا نزدیک آخر آن ادامه داشته باشد، نماز چه حکمى دارد؟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تطهیر بدن ممکن نباشد و بترسد وقت نماز فوت شود، نماز را در همان حالت بخواند.( اجوبة، س342</a:t>
            </a:r>
            <a:r>
              <a:rPr lang="en-US" dirty="0"/>
              <a:t>.</a:t>
            </a:r>
            <a:r>
              <a:rPr lang="ar-SA" dirty="0"/>
              <a:t>)</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6177094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548680"/>
            <a:ext cx="8496944" cy="4524315"/>
          </a:xfrm>
          <a:prstGeom prst="rect">
            <a:avLst/>
          </a:prstGeom>
        </p:spPr>
        <p:txBody>
          <a:bodyPr wrap="square">
            <a:spAutoFit/>
          </a:bodyPr>
          <a:lstStyle/>
          <a:p>
            <a:pPr algn="ctr" rtl="1">
              <a:lnSpc>
                <a:spcPct val="150000"/>
              </a:lnSpc>
              <a:spcAft>
                <a:spcPts val="0"/>
              </a:spcAft>
            </a:pPr>
            <a:r>
              <a:rPr lang="ar-SA" sz="2400" b="1" dirty="0">
                <a:ln/>
                <a:solidFill>
                  <a:schemeClr val="accent4"/>
                </a:solidFill>
                <a:cs typeface="B Nazanin" pitchFamily="2" charset="-78"/>
              </a:rPr>
              <a:t>37)نماز و خون ریزی  بینی</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س)اگر کسی بیــن نماز خون دمـاغ شــد حکـم نمــازش چیست؟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امکان جلوگیرى از آن وجود دارد، جلوگیرى نماید و گرنه در صورتى است که خون کمتر از درهم باشد، نماز اشکال ندارد و اگر بیشتر باشد، در وسعت وقت باید نماز را قطع نمود و با بدن پاک نماز خواند، و اگر وقت تنگ است بایدباهمان وضعیت نماز را تمام کردونماز صحیح است</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spcAft>
                <a:spcPts val="0"/>
              </a:spcAft>
            </a:pPr>
            <a:r>
              <a:rPr lang="ar-SA" sz="2400" b="1" dirty="0" smtClean="0">
                <a:ln/>
                <a:solidFill>
                  <a:schemeClr val="accent4"/>
                </a:solidFill>
                <a:cs typeface="B Nazanin" pitchFamily="2" charset="-78"/>
              </a:rPr>
              <a:t>(</a:t>
            </a:r>
            <a:r>
              <a:rPr lang="ar-SA" sz="2400" b="1" dirty="0">
                <a:ln/>
                <a:solidFill>
                  <a:schemeClr val="accent4"/>
                </a:solidFill>
                <a:cs typeface="B Nazanin" pitchFamily="2" charset="-78"/>
              </a:rPr>
              <a:t>استفتاءات جدیدمقام معظم رهبری، س 131)</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endParaRPr lang="ar-SA" sz="2400" b="1" dirty="0">
              <a:ln/>
              <a:solidFill>
                <a:schemeClr val="accent4"/>
              </a:solidFill>
              <a:cs typeface="B Nazanin" pitchFamily="2" charset="-78"/>
            </a:endParaRPr>
          </a:p>
        </p:txBody>
      </p:sp>
    </p:spTree>
    <p:extLst>
      <p:ext uri="{BB962C8B-B14F-4D97-AF65-F5344CB8AC3E}">
        <p14:creationId xmlns:p14="http://schemas.microsoft.com/office/powerpoint/2010/main" val="1266537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700808"/>
            <a:ext cx="8496944" cy="2862322"/>
          </a:xfrm>
          <a:prstGeom prst="rect">
            <a:avLst/>
          </a:prstGeom>
        </p:spPr>
        <p:txBody>
          <a:bodyPr wrap="square">
            <a:spAutoFit/>
          </a:bodyPr>
          <a:lstStyle/>
          <a:p>
            <a:pPr algn="ctr" rtl="1">
              <a:lnSpc>
                <a:spcPct val="150000"/>
              </a:lnSpc>
              <a:spcAft>
                <a:spcPts val="0"/>
              </a:spcAft>
            </a:pPr>
            <a:r>
              <a:rPr lang="ar-SA" sz="2400" b="1" dirty="0" smtClean="0">
                <a:ln/>
                <a:solidFill>
                  <a:schemeClr val="accent4"/>
                </a:solidFill>
                <a:cs typeface="B Nazanin" pitchFamily="2" charset="-78"/>
              </a:rPr>
              <a:t>38)نماز </a:t>
            </a:r>
            <a:r>
              <a:rPr lang="ar-SA" sz="2400" b="1" dirty="0">
                <a:ln/>
                <a:solidFill>
                  <a:schemeClr val="accent4"/>
                </a:solidFill>
                <a:cs typeface="B Nazanin" pitchFamily="2" charset="-78"/>
              </a:rPr>
              <a:t>و خون بواسیر</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س)آیا با خون هموروئید(بواسیر) داخلی یا خارجی می‏توان نماز خواند؟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از بواسیر، خونی به بدن یا لباس برسد، می تواند با آن نماز بخواند، و فرقی نیست که دانه بواسیر بیرون باشد یا در داخل بدن باشد</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spcAft>
                <a:spcPts val="0"/>
              </a:spcAft>
            </a:pPr>
            <a:r>
              <a:rPr lang="ar-SA" sz="2400" b="1" dirty="0" smtClean="0">
                <a:ln/>
                <a:solidFill>
                  <a:schemeClr val="accent4"/>
                </a:solidFill>
                <a:cs typeface="B Nazanin" pitchFamily="2" charset="-78"/>
              </a:rPr>
              <a:t>( </a:t>
            </a:r>
            <a:r>
              <a:rPr lang="ar-SA" sz="2400" b="1" dirty="0">
                <a:ln/>
                <a:solidFill>
                  <a:schemeClr val="accent4"/>
                </a:solidFill>
                <a:cs typeface="B Nazanin" pitchFamily="2" charset="-78"/>
              </a:rPr>
              <a:t>توضیح المسائل مراجع، م 852</a:t>
            </a:r>
            <a:r>
              <a:rPr lang="en-US" sz="2400" b="1" dirty="0">
                <a:ln/>
                <a:solidFill>
                  <a:schemeClr val="accent4"/>
                </a:solidFill>
                <a:cs typeface="B Nazanin" pitchFamily="2" charset="-78"/>
              </a:rPr>
              <a:t>.</a:t>
            </a:r>
            <a:r>
              <a:rPr lang="ar-SA" sz="2400" b="1" dirty="0">
                <a:ln/>
                <a:solidFill>
                  <a:schemeClr val="accent4"/>
                </a:solidFill>
                <a:cs typeface="B Nazanin" pitchFamily="2" charset="-78"/>
              </a:rPr>
              <a:t>)</a:t>
            </a:r>
          </a:p>
        </p:txBody>
      </p:sp>
    </p:spTree>
    <p:extLst>
      <p:ext uri="{BB962C8B-B14F-4D97-AF65-F5344CB8AC3E}">
        <p14:creationId xmlns:p14="http://schemas.microsoft.com/office/powerpoint/2010/main" val="23949749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90" y="908720"/>
            <a:ext cx="9001000" cy="2816156"/>
          </a:xfrm>
          <a:prstGeom prst="rect">
            <a:avLst/>
          </a:prstGeom>
        </p:spPr>
        <p:txBody>
          <a:bodyPr wrap="square">
            <a:spAutoFit/>
          </a:bodyPr>
          <a:lstStyle/>
          <a:p>
            <a:pPr algn="ctr" rtl="1">
              <a:lnSpc>
                <a:spcPct val="150000"/>
              </a:lnSpc>
              <a:spcBef>
                <a:spcPts val="600"/>
              </a:spcBef>
              <a:spcAft>
                <a:spcPts val="0"/>
              </a:spcAft>
            </a:pPr>
            <a:r>
              <a:rPr lang="ar-SA" sz="2400" b="1" dirty="0">
                <a:ln/>
                <a:solidFill>
                  <a:schemeClr val="accent4"/>
                </a:solidFill>
                <a:cs typeface="B Nazanin" pitchFamily="2" charset="-78"/>
              </a:rPr>
              <a:t>39)وضو و پوسته زخم</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س)پوسته اى که روى زخم ها به وجود مى آید، آیا حکم نجاست را دارد؟ آیا مى شود بر روى آن وضو گرفت و غسل کرد یا باید آن را برداشت؟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پوست بدن یا شبیه آن محسوب شود و با شستن زایل نمى شود، پاک است، و وضو گرفتن و غسل کردن بر روی آن اشکال ندارد.(دفتراستفتاءات )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4123189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60648"/>
            <a:ext cx="8613957" cy="6186309"/>
          </a:xfrm>
          <a:prstGeom prst="rect">
            <a:avLst/>
          </a:prstGeom>
        </p:spPr>
        <p:txBody>
          <a:bodyPr wrap="square">
            <a:spAutoFit/>
          </a:bodyPr>
          <a:lstStyle/>
          <a:p>
            <a:pPr algn="ctr" rtl="1">
              <a:lnSpc>
                <a:spcPct val="150000"/>
              </a:lnSpc>
              <a:spcBef>
                <a:spcPts val="600"/>
              </a:spcBef>
            </a:pPr>
            <a:r>
              <a:rPr lang="ar-SA" sz="2400" b="1" dirty="0">
                <a:ln/>
                <a:solidFill>
                  <a:schemeClr val="accent4"/>
                </a:solidFill>
                <a:cs typeface="B Nazanin" pitchFamily="2" charset="-78"/>
              </a:rPr>
              <a:t>40)وضو ونماز و خون‏ریزى</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س1)بیمارى، مبتلا به خونریزى زیر پوستى می ‏باشد. گاهى به علل گوناگون خون از روى پوست جریان پیدا می ‏کند؛ تکلیف نماز و وضو او در حال خونریزى چیست؟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تا زمانی که خونریزی زیر پوست است، اشکالی ندارد، و زمانی که از روى پوست جریان پیدا مى ‏کند، برای وضو باید خون را از اعضاء وضو پاک کند و برای نماز اگر ممکن است خود را تطهیر مى‏کند و نماز مى‏خواند وگرنه خون و نجاست بدن و لباس را کم مى‏کند و همان‏ طور نماز مى ‏خواند.  </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س2)بعضى از بیماران و مجروحین، زخم هاى بدنشان به گونه اى است که در مدّت شبانه روز خون مى آید، این افراد براى نماز چه باید بکنند؟</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در صورت امکان زخم را ببندند و اگر نه مقداری که مى توانند از سرایت خون به سایر اعضا جلوگیرى کنند و بقیّه مانعى ندارد و نمازشان صحیح است.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932879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26747"/>
            <a:ext cx="8586954"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5 ) داروو درمـان                                                                                                                                                                                                                                                                                                                                                   </a:t>
            </a:r>
            <a:r>
              <a:rPr lang="ar-SA" b="1" dirty="0"/>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 اگر داروى مؤثر بر درمان بيمارى در دسترس نباشد و يا به جهت گران بودن، بيمار قادر به تهيه آن نباشد،تکلیف چیست؟   ج)در صورتى كه جان بيمار در خطر باشد پزشك و ديگران كه در توان دارند، به صورت واجب كفايى مسئول هستند كه داروى مورد نياز را به هر طريق تهـيه نمايند و جان بيمار را نجـات دهند; يا بايد از طـريق بيت المـال هزينه هاى لازم تـأمين شـود.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همچنین بر مسئولان بهداشت و درمان كشور و بيمارستان ها، هر كدام نسبت به مسئوليت خويش، واجـب است ابزار، وسـايل و داروهاى ضـرورى و حيـاتى مورد نياز بيمـاران را فـراهم آورنـد؛کوتاهی دراین زمینه موجب ضمان خواهدبود وموظفند شخصا به جبران ضررهای وارده مادی ومعنوی مبادرت نمایند وباید از مال خود بپردازند.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577963"/>
            <a:ext cx="8496944" cy="3924151"/>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41)نماز وخون تزریق آمپول</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شخصى آمپول زده و کمى خون آمده که آن را با پنبه برطرف و خشک کرده ولى موقع نماز فراموش کرده آنجا را تطهیر کند، آیا نمازش صحیح است؟</a:t>
            </a:r>
            <a:r>
              <a:rPr lang="en-US" sz="2400" b="1" dirty="0">
                <a:ln/>
                <a:solidFill>
                  <a:schemeClr val="accent4"/>
                </a:solidFill>
                <a:cs typeface="B Nazanin" pitchFamily="2" charset="-78"/>
              </a:rPr>
              <a:t/>
            </a:r>
            <a:br>
              <a:rPr lang="en-US" sz="2400" b="1" dirty="0">
                <a:ln/>
                <a:solidFill>
                  <a:schemeClr val="accent4"/>
                </a:solidFill>
                <a:cs typeface="B Nazanin" pitchFamily="2" charset="-78"/>
              </a:rPr>
            </a:br>
            <a:r>
              <a:rPr lang="ar-SA" sz="2400" b="1" dirty="0">
                <a:ln/>
                <a:solidFill>
                  <a:schemeClr val="accent4"/>
                </a:solidFill>
                <a:cs typeface="B Nazanin" pitchFamily="2" charset="-78"/>
              </a:rPr>
              <a:t>ج) اگر خون را با پنبه یا پارچه خشک برطرف کرده است چنانچه محل نجاست خون بیشتر از درهم نباشد مانعى ندارد و نماز صحیح است ولى اگر خون را با پنبه الکلى یا دستمال مرطوبى برطرف کرده است چنانچه دراثناء یابعداز نماز یادش بیایدبایدپس ازتطهیر نماز را اعاده کند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49359971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332656"/>
            <a:ext cx="8064896" cy="5586145"/>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12/3-روزه بیماران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1)ضرر روزه</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س)بیماری که می‌داند روزه برایش ضرر دارد، اگر روزه بگیرد، حکم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روزه بگیرد، صحیح نیست و بایدپس از بیماری آن را قضا نماید.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2)ترک روزه</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س)آیا احتمال ضرر مجوز ترک روزه می شود یا اطمینان به ضرر لازم است و میزان در مقدار ضرر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آنچه که باعث افطار روزه می شود، خوف ضرری است که منشأ عقلایی داشته باشد و میزان در مقدار آن عرف عقلاء است به گونه ای که اثر مترتب بر روزه را ضرر بدانند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1614776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188640"/>
            <a:ext cx="8280920" cy="2862322"/>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3)روزه و منع پزشک</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س)اگر انســان شک داشته باشــد که روزه برایــش ضرر دارد یا نه ولی پزشک او را از گرفتن روزه منع می کند، تکلیف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از گفته پزشک برای او ترس پیدا شود و احتمال عقلایی بدهد که روزه برایش ضرر دارد نباید روزه بگیرد.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400413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188640"/>
            <a:ext cx="8280920" cy="5632311"/>
          </a:xfrm>
          <a:prstGeom prst="rect">
            <a:avLst/>
          </a:prstGeom>
        </p:spPr>
        <p:txBody>
          <a:bodyPr wrap="square">
            <a:spAutoFit/>
          </a:bodyPr>
          <a:lstStyle/>
          <a:p>
            <a:pPr algn="ctr" rtl="1">
              <a:lnSpc>
                <a:spcPct val="150000"/>
              </a:lnSpc>
            </a:pPr>
            <a:r>
              <a:rPr lang="ar-SA" sz="2400" b="1" dirty="0" smtClean="0">
                <a:ln/>
                <a:solidFill>
                  <a:schemeClr val="accent4"/>
                </a:solidFill>
                <a:cs typeface="B Nazanin" pitchFamily="2" charset="-78"/>
              </a:rPr>
              <a:t>4)روزه </a:t>
            </a:r>
            <a:r>
              <a:rPr lang="ar-SA" sz="2400" b="1" dirty="0">
                <a:ln/>
                <a:solidFill>
                  <a:schemeClr val="accent4"/>
                </a:solidFill>
                <a:cs typeface="B Nazanin" pitchFamily="2" charset="-78"/>
              </a:rPr>
              <a:t>و تشخیص پزشک</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س)ملاک در ضرر داشتن روزه برای بیمار، تشخیص پزشک است یا تشخیص خود شخص؟</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تشخیص خود بیمار ملاک و معیار است. همین اندازه که ترس شما نسبت به ضرر عقلایی باشد، کافی است. خوف ضرر گاهی از قول متخصص و زمانی از تجربه مریض های مشابه و گاهی از تجربه خود انسان، به دست می آید</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pP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5)روزه و تأخیر بهبودی</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س)اگر گرفتن روزه باعث شود بیماری دیرتر بهبود یابد، تکلیف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نباید روزه بگیرد.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7905758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126748"/>
            <a:ext cx="8892480"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6)روزه و ضعف چشم</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س)چشم من ضعیف است و می ترسم روزه برایم ضرر داشته باشد، تکلیف من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خوف ضرر عقلایی باشد، روزه بر شما واجب نیست و اگر تا ماه رمضان سال بعد بیماری ادامه یافت، قضا هم واجب نیست. تنها برای هر روز 750 گرم گندم، جو و یا آرد و ... را به عنوان کفّاره به فقیر بدهید.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7)روزه دختران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س)دختری که به حد بلوغ رسیده ولی بواسطه ضعف بنیه، نمی تواند روزه بگیرد و قضای آن را تا دو سه سال به‌جا آورد، تکلیف او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گرفتن روزه برای او ضرر دارد یا تحمل آن برایش زحمت و مشقت زیاد دارد، روزه بر او واجب نیست؛ ولی ترک آن به صرف برخی عذرها جایز نیست و هر زمان توانست باید قضای آن را به‌جا آورد.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1041369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84494"/>
            <a:ext cx="8402593"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solidFill>
                  <a:schemeClr val="accent4"/>
                </a:solidFill>
                <a:cs typeface="B Nazanin" pitchFamily="2" charset="-78"/>
              </a:rPr>
              <a:t>8)روزه </a:t>
            </a:r>
            <a:r>
              <a:rPr lang="ar-SA" sz="2400" b="1" dirty="0">
                <a:ln/>
                <a:solidFill>
                  <a:schemeClr val="accent4"/>
                </a:solidFill>
                <a:cs typeface="B Nazanin" pitchFamily="2" charset="-78"/>
              </a:rPr>
              <a:t>و ضعف جسمی</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س)به علت درس خواندن و امتحانات ضعف و سستی بر من غالب می شود آیا می توانم روزه ها را بخورم؟</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این گونه ضعف و سستی ها تا حدودی لازمه روزه است و برای نوع افراد پیش می آید و به جهت آن نمی توان روزه را خورد؛ ولی اگر ضعف به حدی برسد که تحمل آن بسیار سخت و مشکل باشد، خوردن آن اشکال ندارد </a:t>
            </a:r>
            <a:endParaRPr lang="en-US" sz="2400" b="1" dirty="0">
              <a:ln/>
              <a:solidFill>
                <a:schemeClr val="accent4"/>
              </a:solidFill>
              <a:cs typeface="B Nazanin" pitchFamily="2" charset="-78"/>
            </a:endParaRPr>
          </a:p>
          <a:p>
            <a:pPr algn="ctr" rtl="1">
              <a:lnSpc>
                <a:spcPct val="150000"/>
              </a:lnSpc>
            </a:pPr>
            <a:r>
              <a:rPr lang="en-US" sz="2400" b="1" dirty="0">
                <a:ln/>
                <a:solidFill>
                  <a:schemeClr val="accent4"/>
                </a:solidFill>
                <a:cs typeface="B Nazanin" pitchFamily="2" charset="-78"/>
              </a:rPr>
              <a:t> </a:t>
            </a:r>
            <a:r>
              <a:rPr lang="ar-SA" sz="2400" b="1" dirty="0">
                <a:ln/>
                <a:solidFill>
                  <a:schemeClr val="accent4"/>
                </a:solidFill>
                <a:cs typeface="B Nazanin" pitchFamily="2" charset="-78"/>
              </a:rPr>
              <a:t>تبصره. البته انسان می تواند در این شرایط به مسافرت برود (حداقل 5/22 کیلومتر) و روزه خود را بخورد و به وطن برگردد در این صورت لازم نیست تا مغرب از خوردن و آشامیدن خودداری کند</a:t>
            </a:r>
            <a:r>
              <a:rPr lang="en-US" sz="2400" b="1" dirty="0" smtClean="0">
                <a:ln/>
                <a:solidFill>
                  <a:schemeClr val="accent4"/>
                </a:solidFill>
                <a:cs typeface="B Nazanin" pitchFamily="2" charset="-78"/>
              </a:rPr>
              <a:t>.</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225124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9" y="1792490"/>
            <a:ext cx="669674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solidFill>
                  <a:schemeClr val="accent4"/>
                </a:solidFill>
                <a:cs typeface="B Nazanin" pitchFamily="2" charset="-78"/>
              </a:rPr>
              <a:t>9)روزه </a:t>
            </a:r>
            <a:r>
              <a:rPr lang="ar-SA" sz="2400" b="1" dirty="0">
                <a:ln/>
                <a:solidFill>
                  <a:schemeClr val="accent4"/>
                </a:solidFill>
                <a:cs typeface="B Nazanin" pitchFamily="2" charset="-78"/>
              </a:rPr>
              <a:t>و تهوع</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س)اگر روزه‌دار به خاطر حالت تهوع، قی کند روزه اش چه حکمی 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بی اختیار باشد، اشکال ندارد؛ولی اگر از روی عمد باشدروزه را باطل می کند.</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4394446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680744"/>
            <a:ext cx="8238306"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10)خون لثه روزه دار</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س)به جهت بیماری مربوط به لثه، در روز چندین بار از آن خون می آید ولی گاهی بدون توجه فرو داده می شود آیا روزه باطل می شود؟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بدون توجه و اختیار فرو داده شود، روزه صحیح است.( اجوبة‌الاستفتاآت، س765</a:t>
            </a:r>
            <a:r>
              <a:rPr lang="en-US" sz="2400" b="1" dirty="0">
                <a:ln/>
                <a:solidFill>
                  <a:schemeClr val="accent4"/>
                </a:solidFill>
                <a:cs typeface="B Nazanin" pitchFamily="2" charset="-78"/>
              </a:rPr>
              <a:t>.</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pP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س2)گاهی از لثه هایم خون بیرون می آید و با آب دهان مخلوط می شود، اگر آن را فرو ببرم روزه باطل می شود؟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خون لثه در آب دهان مستهلک شود، فرو بردن آن روزه را باطل نمی کند.( اجوبة‌الاستفتاآت، س763</a:t>
            </a:r>
            <a:r>
              <a:rPr lang="ar-SA" sz="2400" b="1" dirty="0" smtClean="0">
                <a:ln/>
                <a:solidFill>
                  <a:schemeClr val="accent4"/>
                </a:solidFill>
                <a:cs typeface="B Nazanin" pitchFamily="2" charset="-78"/>
              </a:rPr>
              <a:t>)</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11577949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515588"/>
            <a:ext cx="8238306"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smtClean="0">
                <a:ln/>
                <a:solidFill>
                  <a:schemeClr val="accent4"/>
                </a:solidFill>
                <a:cs typeface="B Nazanin" pitchFamily="2" charset="-78"/>
              </a:rPr>
              <a:t>11)روزه </a:t>
            </a:r>
            <a:r>
              <a:rPr lang="ar-SA" sz="2800" b="1" dirty="0">
                <a:ln/>
                <a:solidFill>
                  <a:schemeClr val="accent4"/>
                </a:solidFill>
                <a:cs typeface="B Nazanin" pitchFamily="2" charset="-78"/>
              </a:rPr>
              <a:t>و دندان پزشکی</a:t>
            </a:r>
            <a:endParaRPr lang="en-US" sz="2800" b="1" dirty="0">
              <a:ln/>
              <a:solidFill>
                <a:schemeClr val="accent4"/>
              </a:solidFill>
              <a:cs typeface="B Nazanin" pitchFamily="2" charset="-78"/>
            </a:endParaRPr>
          </a:p>
          <a:p>
            <a:pPr algn="ctr" rtl="1">
              <a:lnSpc>
                <a:spcPct val="150000"/>
              </a:lnSpc>
            </a:pPr>
            <a:r>
              <a:rPr lang="ar-SA" sz="2800" b="1" dirty="0">
                <a:ln/>
                <a:solidFill>
                  <a:schemeClr val="accent4"/>
                </a:solidFill>
                <a:cs typeface="B Nazanin" pitchFamily="2" charset="-78"/>
              </a:rPr>
              <a:t>س)پرکردن دندان در ماه رمضان چگونه است؟</a:t>
            </a:r>
            <a:endParaRPr lang="en-US" sz="2800" b="1" dirty="0">
              <a:ln/>
              <a:solidFill>
                <a:schemeClr val="accent4"/>
              </a:solidFill>
              <a:cs typeface="B Nazanin" pitchFamily="2" charset="-78"/>
            </a:endParaRPr>
          </a:p>
          <a:p>
            <a:pPr algn="ctr" rtl="1">
              <a:lnSpc>
                <a:spcPct val="150000"/>
              </a:lnSpc>
            </a:pPr>
            <a:r>
              <a:rPr lang="ar-SA" sz="2800" b="1" dirty="0">
                <a:ln/>
                <a:solidFill>
                  <a:schemeClr val="accent4"/>
                </a:solidFill>
                <a:cs typeface="B Nazanin" pitchFamily="2" charset="-78"/>
              </a:rPr>
              <a:t>ج) پر کردن یا جرم گیری و کشیدن دندان در ماه رمضان، برای پزشکان جایز است و برای شخص روزه دار زمانی جایز است که مطمئن باشد خون یا آبی که به وسیله دستگاه وارد فضای دهان می شود، فرو نخواهد رفت.     </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6022545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1488661"/>
            <a:ext cx="806489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12)روزه و آندوسکوپی</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س)وارد کردن دستگاه آندوسکوپی در معده برای عکسبرداری، روزه را باطل می کند؟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با وارد کردن دستگاه آندوسکوپی یکی از مبطلات روزه محقق شود روزه را باطل می کند به عنوان مثال به لوله آن آب دهان یا چیز دیگری بچسبد و بعد از بیرون آوردن از دهان، دوباره با همان رطوبت وارد حلق شود(استفتاآت جدید</a:t>
            </a:r>
            <a:r>
              <a:rPr lang="ar-SA" sz="2400" b="1" dirty="0" smtClean="0">
                <a:ln/>
                <a:solidFill>
                  <a:schemeClr val="accent4"/>
                </a:solidFill>
                <a:cs typeface="B Nazanin" pitchFamily="2" charset="-78"/>
              </a:rPr>
              <a:t>)</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2340786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87624" y="1245677"/>
            <a:ext cx="712879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س)آیا پزشك مى تواند اجازه ترك بعضى اعمال واجب شرعى همانند روزه را بدهد؟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ج)درصورتی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که برايش مسلّم شده باشد براى بيمار ضرر دارد،می توانداجازه ترک عبادات رابدهد اما در صورتى كه برايش مسلّم نشده باشد، دادن چنين اجازه هايى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1765660"/>
            <a:ext cx="806489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solidFill>
                  <a:schemeClr val="accent4"/>
                </a:solidFill>
                <a:cs typeface="B Nazanin" pitchFamily="2" charset="-78"/>
              </a:rPr>
              <a:t>13)روزه </a:t>
            </a:r>
            <a:r>
              <a:rPr lang="ar-SA" sz="2400" b="1" dirty="0">
                <a:ln/>
                <a:solidFill>
                  <a:schemeClr val="accent4"/>
                </a:solidFill>
                <a:cs typeface="B Nazanin" pitchFamily="2" charset="-78"/>
              </a:rPr>
              <a:t>و آمپول</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س)حکم تزریق آمپول در حال روزه ماه رمضان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احتیاط واجب آن است که روزه دار از آمپول های مقوّی یا مغذّی و هر آمپولی که در رگ تزریق می شود خودداری کند، لکن آمپول های دارویی که در غضله تزریق می شود و نیز آمپول هایی که برای بی حس کردن به‌کار می رود، مانعی ندارد.</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891952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980728"/>
            <a:ext cx="806055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14)روزه و سرم</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س)حکم تزریق سرم در حال روزه ماه رمضان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بنابر احتیاط واجب باید از تزریق سرم خودداری کند خواه جنبه غذایی و تقویتی داشته باشد یا جنبه دوایی و مانند آن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س2)شخصی که نیاز به تزریق سرم دارد، روزه او چگونه است؟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شخص بیمار است و نیاز به سرم دارد، گرفتن روزه بر او واجب نیست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557123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332656"/>
            <a:ext cx="806055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solidFill>
                  <a:schemeClr val="accent4"/>
                </a:solidFill>
                <a:cs typeface="B Nazanin" pitchFamily="2" charset="-78"/>
              </a:rPr>
              <a:t>15)روزه </a:t>
            </a:r>
            <a:r>
              <a:rPr lang="ar-SA" sz="2400" b="1" dirty="0">
                <a:ln/>
                <a:solidFill>
                  <a:schemeClr val="accent4"/>
                </a:solidFill>
                <a:cs typeface="B Nazanin" pitchFamily="2" charset="-78"/>
              </a:rPr>
              <a:t>و تزریق خون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س)آیا تزریق خون به روزه‌دار، مبطل روزه است؟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بنابر احتیاط واجب روزه‌دار از تزریق خون خودداری کند. </a:t>
            </a:r>
            <a:endParaRPr lang="fa-IR" sz="2400" b="1" dirty="0" smtClean="0">
              <a:ln/>
              <a:solidFill>
                <a:schemeClr val="accent4"/>
              </a:solidFill>
              <a:cs typeface="B Nazanin" pitchFamily="2" charset="-78"/>
            </a:endParaRPr>
          </a:p>
          <a:p>
            <a:pPr algn="ctr" rtl="1">
              <a:lnSpc>
                <a:spcPct val="150000"/>
              </a:lnSpc>
            </a:pPr>
            <a:r>
              <a:rPr lang="ar-SA" sz="2400" b="1" dirty="0" smtClean="0">
                <a:ln/>
                <a:solidFill>
                  <a:schemeClr val="accent4"/>
                </a:solidFill>
                <a:cs typeface="B Nazanin" pitchFamily="2" charset="-78"/>
              </a:rPr>
              <a:t>(</a:t>
            </a:r>
            <a:r>
              <a:rPr lang="ar-SA" sz="2400" b="1" dirty="0">
                <a:ln/>
                <a:solidFill>
                  <a:schemeClr val="accent4"/>
                </a:solidFill>
                <a:cs typeface="B Nazanin" pitchFamily="2" charset="-78"/>
              </a:rPr>
              <a:t>استفتاآت جدید</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pP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16)روزه و اهدای خون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س)اهدای خون برای فرد روزه‌دار چه حکمی 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باعث ضعف شود خون گرفتن مکروه است.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4288355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5" end="5"/>
                                            </p:txEl>
                                          </p:spTgt>
                                        </p:tgtEl>
                                        <p:attrNameLst>
                                          <p:attrName>style.visibility</p:attrName>
                                        </p:attrNameLst>
                                      </p:cBhvr>
                                      <p:to>
                                        <p:strVal val="visible"/>
                                      </p:to>
                                    </p:set>
                                    <p:animEffect transition="in" filter="wheel(1)">
                                      <p:cBhvr>
                                        <p:cTn id="27" dur="2000"/>
                                        <p:tgtEl>
                                          <p:spTgt spid="2252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6" end="6"/>
                                            </p:txEl>
                                          </p:spTgt>
                                        </p:tgtEl>
                                        <p:attrNameLst>
                                          <p:attrName>style.visibility</p:attrName>
                                        </p:attrNameLst>
                                      </p:cBhvr>
                                      <p:to>
                                        <p:strVal val="visible"/>
                                      </p:to>
                                    </p:set>
                                    <p:animEffect transition="in" filter="wheel(1)">
                                      <p:cBhvr>
                                        <p:cTn id="32" dur="2000"/>
                                        <p:tgtEl>
                                          <p:spTgt spid="2252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7" end="7"/>
                                            </p:txEl>
                                          </p:spTgt>
                                        </p:tgtEl>
                                        <p:attrNameLst>
                                          <p:attrName>style.visibility</p:attrName>
                                        </p:attrNameLst>
                                      </p:cBhvr>
                                      <p:to>
                                        <p:strVal val="visible"/>
                                      </p:to>
                                    </p:set>
                                    <p:animEffect transition="in" filter="wheel(1)">
                                      <p:cBhvr>
                                        <p:cTn id="37" dur="2000"/>
                                        <p:tgtEl>
                                          <p:spTgt spid="225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392908"/>
            <a:ext cx="8069557"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17)روزه و خوردن قرص</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س)بیماری که در طول روز تنها به خوردن چند قرص نیاز دارد در حالی که گرفتن روزه برایش ضرر ندارد آیا خوردن تنها چند قرص روزه را باطل می کند؟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آری، روزه او باطل می شود ولی باید در بقیه روزه از چیزهایی که روزه را باطل می کند خودداری کند.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18)روزه و اسپری تنگی نفس</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س)کسی که به نفس تنگی شدید مبتلی شده و در روز باید از اسپری استفاده کند، تکلیف روزه او 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با توجه به اینکه داروی یاد شده، اکل و شرب بر آن صدق نمی کند روزه را باطل نمی کند.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405098169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4" end="4"/>
                                            </p:txEl>
                                          </p:spTgt>
                                        </p:tgtEl>
                                        <p:attrNameLst>
                                          <p:attrName>style.visibility</p:attrName>
                                        </p:attrNameLst>
                                      </p:cBhvr>
                                      <p:to>
                                        <p:strVal val="visible"/>
                                      </p:to>
                                    </p:set>
                                    <p:animEffect transition="in" filter="wheel(1)">
                                      <p:cBhvr>
                                        <p:cTn id="32" dur="2000"/>
                                        <p:tgtEl>
                                          <p:spTgt spid="2252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5" end="5"/>
                                            </p:txEl>
                                          </p:spTgt>
                                        </p:tgtEl>
                                        <p:attrNameLst>
                                          <p:attrName>style.visibility</p:attrName>
                                        </p:attrNameLst>
                                      </p:cBhvr>
                                      <p:to>
                                        <p:strVal val="visible"/>
                                      </p:to>
                                    </p:set>
                                    <p:animEffect transition="in" filter="wheel(1)">
                                      <p:cBhvr>
                                        <p:cTn id="37"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35496"/>
            <a:ext cx="9144000" cy="7866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0" hangingPunct="0">
              <a:lnSpc>
                <a:spcPct val="200000"/>
              </a:lnSpc>
              <a:defRPr/>
            </a:pPr>
            <a:endParaRPr lang="fa-IR"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63500">
                  <a:schemeClr val="accent6">
                    <a:satMod val="175000"/>
                    <a:alpha val="40000"/>
                  </a:schemeClr>
                </a:glow>
              </a:effectLst>
              <a:latin typeface="IranNastaliq" pitchFamily="18" charset="0"/>
              <a:cs typeface="B Nazanin" pitchFamily="2" charset="-78"/>
            </a:endParaRPr>
          </a:p>
        </p:txBody>
      </p:sp>
      <p:sp>
        <p:nvSpPr>
          <p:cNvPr id="2" name="مستطیل 1"/>
          <p:cNvSpPr/>
          <p:nvPr/>
        </p:nvSpPr>
        <p:spPr>
          <a:xfrm>
            <a:off x="539552" y="692696"/>
            <a:ext cx="8200192" cy="6140142"/>
          </a:xfrm>
          <a:prstGeom prst="rect">
            <a:avLst/>
          </a:prstGeom>
        </p:spPr>
        <p:txBody>
          <a:bodyPr wrap="square">
            <a:spAutoFit/>
          </a:bodyPr>
          <a:lstStyle/>
          <a:p>
            <a:pPr algn="ctr" rtl="1">
              <a:lnSpc>
                <a:spcPct val="150000"/>
              </a:lnSpc>
            </a:pPr>
            <a:r>
              <a:rPr lang="ar-SA" sz="2400" b="1" dirty="0">
                <a:ln/>
                <a:solidFill>
                  <a:schemeClr val="accent4"/>
                </a:solidFill>
                <a:cs typeface="B Nazanin" pitchFamily="2" charset="-78"/>
              </a:rPr>
              <a:t>19)روزه و قطره چشم</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س)آیا ریختن دارو به چشم مانند قطره چشمی، روزه را باطل می کند؟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مزه یا بوی آن به حلق برسد، برای روزه‌دار کراهت 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20)روزه و شیاف</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س)استفاده از شیاف جامد، روزه را باطل می کند؟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خیر.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21)روزه و ناراحتی کلیه</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س)کسی که ناراحتی کلیه دارد و باید برای جلوگیری از آن در طول روز چندین بار از آب و مایعات استفاده کند حکم روزه او چه می شود؟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برای جلوگیری از بیماری کلیه نیاز به نوشیدن آب یا سایر مایعات در طول روز باشد روزه گرفتن بر او واجب نیست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977620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p:cNvSpPr txBox="1">
            <a:spLocks/>
          </p:cNvSpPr>
          <p:nvPr/>
        </p:nvSpPr>
        <p:spPr bwMode="auto">
          <a:xfrm>
            <a:off x="395536" y="-531440"/>
            <a:ext cx="8604448"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rtl="1"/>
            <a:r>
              <a:rPr lang="ar-SA" dirty="0"/>
              <a:t> </a:t>
            </a:r>
            <a:endParaRPr lang="en-US" dirty="0"/>
          </a:p>
          <a:p>
            <a:pPr rtl="1"/>
            <a:r>
              <a:rPr lang="ar-SA" dirty="0"/>
              <a:t> </a:t>
            </a:r>
            <a:endParaRPr lang="en-US" dirty="0"/>
          </a:p>
          <a:p>
            <a:pPr algn="ctr" rtl="1">
              <a:lnSpc>
                <a:spcPct val="150000"/>
              </a:lnSpc>
            </a:pPr>
            <a:r>
              <a:rPr lang="ar-SA" sz="2400" b="1" dirty="0">
                <a:ln/>
                <a:solidFill>
                  <a:schemeClr val="accent4"/>
                </a:solidFill>
                <a:latin typeface="+mn-lt"/>
                <a:cs typeface="B Nazanin" pitchFamily="2" charset="-78"/>
              </a:rPr>
              <a:t>23)کفاره روزه بیماران</a:t>
            </a:r>
            <a:endParaRPr lang="en-US" sz="2400" b="1" dirty="0">
              <a:ln/>
              <a:solidFill>
                <a:schemeClr val="accent4"/>
              </a:solidFill>
              <a:latin typeface="+mn-lt"/>
              <a:cs typeface="B Nazanin" pitchFamily="2" charset="-78"/>
            </a:endParaRPr>
          </a:p>
          <a:p>
            <a:pPr algn="ctr" rtl="1">
              <a:lnSpc>
                <a:spcPct val="150000"/>
              </a:lnSpc>
            </a:pPr>
            <a:r>
              <a:rPr lang="ar-SA" sz="2400" b="1" dirty="0">
                <a:ln/>
                <a:solidFill>
                  <a:schemeClr val="accent4"/>
                </a:solidFill>
                <a:latin typeface="+mn-lt"/>
                <a:cs typeface="B Nazanin" pitchFamily="2" charset="-78"/>
              </a:rPr>
              <a:t>س)آیا کفاره روزه عمدی با کفاره مریض تفاوت دارد؟</a:t>
            </a:r>
            <a:endParaRPr lang="en-US" sz="2400" b="1" dirty="0">
              <a:ln/>
              <a:solidFill>
                <a:schemeClr val="accent4"/>
              </a:solidFill>
              <a:latin typeface="+mn-lt"/>
              <a:cs typeface="B Nazanin" pitchFamily="2" charset="-78"/>
            </a:endParaRPr>
          </a:p>
          <a:p>
            <a:pPr algn="ctr" rtl="1">
              <a:lnSpc>
                <a:spcPct val="150000"/>
              </a:lnSpc>
            </a:pPr>
            <a:r>
              <a:rPr lang="ar-SA" sz="2400" b="1" dirty="0">
                <a:ln/>
                <a:solidFill>
                  <a:schemeClr val="accent4"/>
                </a:solidFill>
                <a:latin typeface="+mn-lt"/>
                <a:cs typeface="B Nazanin" pitchFamily="2" charset="-78"/>
              </a:rPr>
              <a:t>ج) در مقدار آن تفاوت دارند، در کفاره روزه عمدی باید برای هر روز شصت فقیر را سیر کند (یا به هر کدام یک مد طعام بدهد) یا دو ماه روزه بگیرد و در کفاره مریض اگر بیماری تا رمضان آینده ادامه داشته باشد باید برای هر روز یک مد طعام به فقیر بدهد.</a:t>
            </a:r>
            <a:endParaRPr lang="en-US" sz="2400" b="1" dirty="0">
              <a:ln/>
              <a:solidFill>
                <a:schemeClr val="accent4"/>
              </a:solidFill>
              <a:latin typeface="+mn-lt"/>
              <a:cs typeface="B Nazanin" pitchFamily="2" charset="-78"/>
            </a:endParaRPr>
          </a:p>
          <a:p>
            <a:pPr algn="ctr" rtl="1">
              <a:lnSpc>
                <a:spcPct val="150000"/>
              </a:lnSpc>
            </a:pPr>
            <a:r>
              <a:rPr lang="ar-SA" sz="2400" b="1" dirty="0">
                <a:ln/>
                <a:solidFill>
                  <a:schemeClr val="accent4"/>
                </a:solidFill>
                <a:latin typeface="+mn-lt"/>
                <a:cs typeface="B Nazanin" pitchFamily="2" charset="-78"/>
              </a:rPr>
              <a:t>در کفاره مریض، لازم نیست کفاره هر روز را به یک فقیر بدهد، بلکه می تواند همه کفاره را به یک فقیر بدهد</a:t>
            </a:r>
            <a:r>
              <a:rPr lang="en-US" sz="2400" b="1" dirty="0">
                <a:ln/>
                <a:solidFill>
                  <a:schemeClr val="accent4"/>
                </a:solidFill>
                <a:latin typeface="+mn-lt"/>
                <a:cs typeface="B Nazanin" pitchFamily="2" charset="-78"/>
              </a:rPr>
              <a:t>.</a:t>
            </a:r>
          </a:p>
          <a:p>
            <a:pPr algn="ctr" rtl="1">
              <a:lnSpc>
                <a:spcPct val="150000"/>
              </a:lnSpc>
            </a:pPr>
            <a:r>
              <a:rPr lang="ar-SA" sz="2400" b="1" dirty="0">
                <a:ln/>
                <a:solidFill>
                  <a:schemeClr val="accent4"/>
                </a:solidFill>
                <a:latin typeface="+mn-lt"/>
                <a:cs typeface="B Nazanin" pitchFamily="2" charset="-78"/>
              </a:rPr>
              <a:t>س)مریضی که در ماه رمضان نتوانسته روزه بگیرد و بعد از ماه رمضان هم می داند که بیماری‌اش تا ماه رمضان سال بعد ادامه پیدا می کند، آیا می تواند کفاره اش را قبل از ماه رمضان سال بعد بدهد یا باید تا ماه رمضان صبر کند؟</a:t>
            </a:r>
            <a:endParaRPr lang="en-US" sz="2400" b="1" dirty="0">
              <a:ln/>
              <a:solidFill>
                <a:schemeClr val="accent4"/>
              </a:solidFill>
              <a:latin typeface="+mn-lt"/>
              <a:cs typeface="B Nazanin" pitchFamily="2" charset="-78"/>
            </a:endParaRPr>
          </a:p>
          <a:p>
            <a:pPr algn="ctr" rtl="1">
              <a:lnSpc>
                <a:spcPct val="150000"/>
              </a:lnSpc>
            </a:pPr>
            <a:r>
              <a:rPr lang="ar-SA" sz="2400" b="1" dirty="0">
                <a:ln/>
                <a:solidFill>
                  <a:schemeClr val="accent4"/>
                </a:solidFill>
                <a:latin typeface="+mn-lt"/>
                <a:cs typeface="B Nazanin" pitchFamily="2" charset="-78"/>
              </a:rPr>
              <a:t>ج) نمی‌تواند و تا ماه رمضان بعد باید صبر کند.(استفتاءات جدید)</a:t>
            </a:r>
            <a:endParaRPr lang="en-US" sz="2400" b="1" dirty="0">
              <a:ln/>
              <a:solidFill>
                <a:schemeClr val="accent4"/>
              </a:solidFill>
              <a:latin typeface="+mn-lt"/>
              <a:cs typeface="B Nazanin" pitchFamily="2" charset="-78"/>
            </a:endParaRPr>
          </a:p>
        </p:txBody>
      </p:sp>
    </p:spTree>
    <p:extLst>
      <p:ext uri="{BB962C8B-B14F-4D97-AF65-F5344CB8AC3E}">
        <p14:creationId xmlns:p14="http://schemas.microsoft.com/office/powerpoint/2010/main" val="1643890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476672"/>
            <a:ext cx="8640959" cy="5447645"/>
          </a:xfrm>
          <a:prstGeom prst="rect">
            <a:avLst/>
          </a:prstGeom>
        </p:spPr>
        <p:txBody>
          <a:bodyPr wrap="square">
            <a:spAutoFit/>
          </a:bodyPr>
          <a:lstStyle/>
          <a:p>
            <a:pPr rtl="1"/>
            <a:r>
              <a:rPr lang="en-US" dirty="0"/>
              <a:t> </a:t>
            </a:r>
            <a:endParaRPr lang="en-US" sz="4000" dirty="0">
              <a:latin typeface="IranNastaliq" panose="02020505000000020003" pitchFamily="18" charset="0"/>
              <a:cs typeface="IranNastaliq" panose="02020505000000020003" pitchFamily="18" charset="0"/>
            </a:endParaRPr>
          </a:p>
          <a:p>
            <a:pPr algn="ctr" rtl="1">
              <a:lnSpc>
                <a:spcPct val="150000"/>
              </a:lnSpc>
            </a:pPr>
            <a:r>
              <a:rPr lang="ar-SA" sz="2000" b="1" dirty="0">
                <a:ln/>
                <a:solidFill>
                  <a:schemeClr val="accent4"/>
                </a:solidFill>
                <a:cs typeface="B Nazanin" pitchFamily="2" charset="-78"/>
              </a:rPr>
              <a:t>13/3-لباس بیماران </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1)نماز با کفش</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س)بیماران و جانبازان و افراد ناتوانی که روی صندلی و ویلچر نشسته‌اند، آیا می‌تواند با کفش نماز بخواند؟</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ج) اشکالى ندارد.( سایت لیدر، استفتاءات جدید، س140)</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2)نماز و لباس خونی</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س1)بیماری که به خاطر تزریق خون یا خون‌گیری و تزریق سرم و زدن آمپول و مانند آن بدن و لباسش نجس شده، در صورتى که امکان شستشو و دسترسى به لباس پاک نباشد، براى اداى نماز چگونه باید عمل کنند؟</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ج) اگر مقدار خون کمتر از درهم باشد یا ناچار باشد با بدن یا لباس نجس نماز بخواند، نمازش صحیح است.                </a:t>
            </a:r>
            <a:endParaRPr lang="en-US" sz="2000" b="1" dirty="0">
              <a:ln/>
              <a:solidFill>
                <a:schemeClr val="accent4"/>
              </a:solidFill>
              <a:cs typeface="B Nazanin" pitchFamily="2" charset="-78"/>
            </a:endParaRPr>
          </a:p>
        </p:txBody>
      </p:sp>
    </p:spTree>
    <p:extLst>
      <p:ext uri="{BB962C8B-B14F-4D97-AF65-F5344CB8AC3E}">
        <p14:creationId xmlns:p14="http://schemas.microsoft.com/office/powerpoint/2010/main" val="835408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1000"/>
                                        <p:tgtEl>
                                          <p:spTgt spid="2">
                                            <p:txEl>
                                              <p:pRg st="0" end="0"/>
                                            </p:txEl>
                                          </p:spTgt>
                                        </p:tgtEl>
                                      </p:cBhvr>
                                    </p:animEffect>
                                    <p:anim calcmode="lin" valueType="num">
                                      <p:cBhvr>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1000"/>
                                        <p:tgtEl>
                                          <p:spTgt spid="2">
                                            <p:txEl>
                                              <p:pRg st="1" end="1"/>
                                            </p:txEl>
                                          </p:spTgt>
                                        </p:tgtEl>
                                      </p:cBhvr>
                                    </p:animEffect>
                                    <p:anim calcmode="lin" valueType="num">
                                      <p:cBhvr>
                                        <p:cTn id="2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fade">
                                      <p:cBhvr>
                                        <p:cTn id="29" dur="1000"/>
                                        <p:tgtEl>
                                          <p:spTgt spid="2">
                                            <p:txEl>
                                              <p:pRg st="2" end="2"/>
                                            </p:txEl>
                                          </p:spTgt>
                                        </p:tgtEl>
                                      </p:cBhvr>
                                    </p:animEffect>
                                    <p:anim calcmode="lin" valueType="num">
                                      <p:cBhvr>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
                                            <p:txEl>
                                              <p:pRg st="3" end="3"/>
                                            </p:txEl>
                                          </p:spTgt>
                                        </p:tgtEl>
                                        <p:attrNameLst>
                                          <p:attrName>style.visibility</p:attrName>
                                        </p:attrNameLst>
                                      </p:cBhvr>
                                      <p:to>
                                        <p:strVal val="visible"/>
                                      </p:to>
                                    </p:set>
                                    <p:animEffect transition="in" filter="fade">
                                      <p:cBhvr>
                                        <p:cTn id="36" dur="1000"/>
                                        <p:tgtEl>
                                          <p:spTgt spid="2">
                                            <p:txEl>
                                              <p:pRg st="3" end="3"/>
                                            </p:txEl>
                                          </p:spTgt>
                                        </p:tgtEl>
                                      </p:cBhvr>
                                    </p:animEffect>
                                    <p:anim calcmode="lin" valueType="num">
                                      <p:cBhvr>
                                        <p:cTn id="37"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fade">
                                      <p:cBhvr>
                                        <p:cTn id="43" dur="1000"/>
                                        <p:tgtEl>
                                          <p:spTgt spid="2">
                                            <p:txEl>
                                              <p:pRg st="4" end="4"/>
                                            </p:txEl>
                                          </p:spTgt>
                                        </p:tgtEl>
                                      </p:cBhvr>
                                    </p:animEffect>
                                    <p:anim calcmode="lin" valueType="num">
                                      <p:cBhvr>
                                        <p:cTn id="4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
                                            <p:txEl>
                                              <p:pRg st="5" end="5"/>
                                            </p:txEl>
                                          </p:spTgt>
                                        </p:tgtEl>
                                        <p:attrNameLst>
                                          <p:attrName>style.visibility</p:attrName>
                                        </p:attrNameLst>
                                      </p:cBhvr>
                                      <p:to>
                                        <p:strVal val="visible"/>
                                      </p:to>
                                    </p:set>
                                    <p:animEffect transition="in" filter="fade">
                                      <p:cBhvr>
                                        <p:cTn id="50" dur="1000"/>
                                        <p:tgtEl>
                                          <p:spTgt spid="2">
                                            <p:txEl>
                                              <p:pRg st="5" end="5"/>
                                            </p:txEl>
                                          </p:spTgt>
                                        </p:tgtEl>
                                      </p:cBhvr>
                                    </p:animEffect>
                                    <p:anim calcmode="lin" valueType="num">
                                      <p:cBhvr>
                                        <p:cTn id="51"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
                                            <p:txEl>
                                              <p:pRg st="6" end="6"/>
                                            </p:txEl>
                                          </p:spTgt>
                                        </p:tgtEl>
                                        <p:attrNameLst>
                                          <p:attrName>style.visibility</p:attrName>
                                        </p:attrNameLst>
                                      </p:cBhvr>
                                      <p:to>
                                        <p:strVal val="visible"/>
                                      </p:to>
                                    </p:set>
                                    <p:animEffect transition="in" filter="fade">
                                      <p:cBhvr>
                                        <p:cTn id="57" dur="1000"/>
                                        <p:tgtEl>
                                          <p:spTgt spid="2">
                                            <p:txEl>
                                              <p:pRg st="6" end="6"/>
                                            </p:txEl>
                                          </p:spTgt>
                                        </p:tgtEl>
                                      </p:cBhvr>
                                    </p:animEffect>
                                    <p:anim calcmode="lin" valueType="num">
                                      <p:cBhvr>
                                        <p:cTn id="5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2">
                                            <p:txEl>
                                              <p:pRg st="7" end="7"/>
                                            </p:txEl>
                                          </p:spTgt>
                                        </p:tgtEl>
                                        <p:attrNameLst>
                                          <p:attrName>style.visibility</p:attrName>
                                        </p:attrNameLst>
                                      </p:cBhvr>
                                      <p:to>
                                        <p:strVal val="visible"/>
                                      </p:to>
                                    </p:set>
                                    <p:animEffect transition="in" filter="fade">
                                      <p:cBhvr>
                                        <p:cTn id="64" dur="1000"/>
                                        <p:tgtEl>
                                          <p:spTgt spid="2">
                                            <p:txEl>
                                              <p:pRg st="7" end="7"/>
                                            </p:txEl>
                                          </p:spTgt>
                                        </p:tgtEl>
                                      </p:cBhvr>
                                    </p:animEffect>
                                    <p:anim calcmode="lin" valueType="num">
                                      <p:cBhvr>
                                        <p:cTn id="65"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66"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476672"/>
            <a:ext cx="8640959" cy="3485570"/>
          </a:xfrm>
          <a:prstGeom prst="rect">
            <a:avLst/>
          </a:prstGeom>
        </p:spPr>
        <p:txBody>
          <a:bodyPr wrap="square">
            <a:spAutoFit/>
          </a:bodyPr>
          <a:lstStyle/>
          <a:p>
            <a:pPr algn="ctr" rtl="1"/>
            <a:r>
              <a:rPr lang="en-US" sz="2400" dirty="0"/>
              <a:t> </a:t>
            </a:r>
            <a:r>
              <a:rPr lang="ar-SA" sz="2800" b="1" dirty="0" smtClean="0">
                <a:ln/>
                <a:solidFill>
                  <a:schemeClr val="accent4"/>
                </a:solidFill>
                <a:cs typeface="B Nazanin" pitchFamily="2" charset="-78"/>
              </a:rPr>
              <a:t>س2)وقتى </a:t>
            </a:r>
            <a:r>
              <a:rPr lang="ar-SA" sz="2800" b="1" dirty="0">
                <a:ln/>
                <a:solidFill>
                  <a:schemeClr val="accent4"/>
                </a:solidFill>
                <a:cs typeface="B Nazanin" pitchFamily="2" charset="-78"/>
              </a:rPr>
              <a:t>نمازم تمام ‌شد متوجه ‌شدم لباسم خونى بوده، آیا باید نمازم را قضا کنم؟</a:t>
            </a:r>
            <a:endParaRPr lang="en-US" sz="2800" b="1" dirty="0">
              <a:ln/>
              <a:solidFill>
                <a:schemeClr val="accent4"/>
              </a:solidFill>
              <a:cs typeface="B Nazanin" pitchFamily="2" charset="-78"/>
            </a:endParaRPr>
          </a:p>
          <a:p>
            <a:pPr algn="ctr" rtl="1">
              <a:lnSpc>
                <a:spcPct val="150000"/>
              </a:lnSpc>
            </a:pPr>
            <a:r>
              <a:rPr lang="ar-SA" sz="2800" b="1" dirty="0">
                <a:ln/>
                <a:solidFill>
                  <a:schemeClr val="accent4"/>
                </a:solidFill>
                <a:cs typeface="B Nazanin" pitchFamily="2" charset="-78"/>
              </a:rPr>
              <a:t>ج) اگر بعد از نماز متوجه شده‌اید لباس شما نجس بوده، نماز صحیح است و قضا ندارد، بلکه چنانچه تطهیر خون جراحت مشقت نوعیه داشته باشد یا مستلزم حرج شخصى باشد، لازم نیست و نماز خواندن با آن اشکال ندارد </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2896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1000"/>
                                        <p:tgtEl>
                                          <p:spTgt spid="2">
                                            <p:txEl>
                                              <p:pRg st="0" end="0"/>
                                            </p:txEl>
                                          </p:spTgt>
                                        </p:tgtEl>
                                      </p:cBhvr>
                                    </p:animEffect>
                                    <p:anim calcmode="lin" valueType="num">
                                      <p:cBhvr>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1000"/>
                                        <p:tgtEl>
                                          <p:spTgt spid="2">
                                            <p:txEl>
                                              <p:pRg st="1" end="1"/>
                                            </p:txEl>
                                          </p:spTgt>
                                        </p:tgtEl>
                                      </p:cBhvr>
                                    </p:animEffect>
                                    <p:anim calcmode="lin" valueType="num">
                                      <p:cBhvr>
                                        <p:cTn id="2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251520" y="44624"/>
            <a:ext cx="8892480" cy="6417141"/>
          </a:xfrm>
          <a:prstGeom prst="rect">
            <a:avLst/>
          </a:prstGeom>
        </p:spPr>
        <p:txBody>
          <a:bodyPr wrap="square">
            <a:spAutoFit/>
          </a:bodyPr>
          <a:lstStyle/>
          <a:p>
            <a:pPr rtl="1"/>
            <a:r>
              <a:rPr lang="en-US" dirty="0"/>
              <a:t>  </a:t>
            </a:r>
          </a:p>
          <a:p>
            <a:pPr algn="ctr" rtl="1">
              <a:lnSpc>
                <a:spcPct val="150000"/>
              </a:lnSpc>
            </a:pPr>
            <a:r>
              <a:rPr lang="ar-SA" sz="2400" b="1" dirty="0">
                <a:ln/>
                <a:solidFill>
                  <a:schemeClr val="accent4"/>
                </a:solidFill>
                <a:cs typeface="B Nazanin" pitchFamily="2" charset="-78"/>
              </a:rPr>
              <a:t>3)رنگ خون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س)آیا اثر کم رنگ خون که بعد از شستن بر لباس باقى مى ماند، نجس است؟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عین خون نباشد و فقط رنگ آن باقى مانده باشد، پاک است.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4)نماز با ملحفه نجس</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س)ملحفه‌اى که بر تخت بیمار است، اگر نجس باشد و یا احتمال نجاست داده شود و تعویض آن براى بیمار غیرممکن و یا مشکل باشد، نماز خواندن در آنها چه حکمى 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ملحفه خشک باشد یا به طورى تر نباشد که رطوبت آن به بدن یا لباس او برسد و بیمار از مهر پاک استفاده می‌کند، نماز خواندن بر روی آن ملحفه اشکال ندارد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اگر احتمال می‌دهد و یا شک دارد که ملحفه نجس است، به شک اعتنایی نکند و می‌تواند بر روی آن نماز بخواند</a:t>
            </a:r>
            <a:r>
              <a:rPr lang="en-US" sz="2400" b="1" dirty="0">
                <a:ln/>
                <a:solidFill>
                  <a:schemeClr val="accent4"/>
                </a:solidFill>
                <a:cs typeface="B Nazanin" pitchFamily="2" charset="-78"/>
              </a:rPr>
              <a:t>.</a:t>
            </a:r>
          </a:p>
        </p:txBody>
      </p:sp>
    </p:spTree>
    <p:extLst>
      <p:ext uri="{BB962C8B-B14F-4D97-AF65-F5344CB8AC3E}">
        <p14:creationId xmlns:p14="http://schemas.microsoft.com/office/powerpoint/2010/main" val="890962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80741"/>
            <a:ext cx="8586954"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5)نماز با لباس نجس</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س)بیماری که لباس او نجس است و به‌خاطر شرایط بیمارستان امکان دسترسی به لباس پاک را ندارد، آیا می‌تواند با آن نماز بخواند؟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لباس دیگری ندارد و نمی‌تواند لباس خود را تطهیر کند، با همان لباس نماز بخواند و نمازش صحیح است.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شخصی که غیر از لباس نجس لباس دیگرى ندارد و وقت تنگ است  یا احتمال نمى دهد که لباس پاک پیدا کند، چنانچه بتواند لباس را بیرون بیاورد (مثلاً در خانه تنها است)، باید نماز را به دستورى که براى برهنگان گفته شد به‌جا آورد، ولى همین شخص اگر به واسطه سرما یا عذر دیگر نمى‌تواند لباس را بیرون آورد در همان لباس نماز بخواند و نمازش صحیح است</a:t>
            </a:r>
            <a:r>
              <a:rPr lang="en-US" sz="2400" b="1" dirty="0">
                <a:ln/>
                <a:solidFill>
                  <a:schemeClr val="accent4"/>
                </a:solidFill>
                <a:cs typeface="B Nazanin" pitchFamily="2" charset="-78"/>
              </a:rPr>
              <a:t>.</a:t>
            </a:r>
          </a:p>
        </p:txBody>
      </p:sp>
    </p:spTree>
    <p:extLst>
      <p:ext uri="{BB962C8B-B14F-4D97-AF65-F5344CB8AC3E}">
        <p14:creationId xmlns:p14="http://schemas.microsoft.com/office/powerpoint/2010/main" val="4621118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548680"/>
            <a:ext cx="8568952" cy="59554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en-US" sz="1600" b="1" dirty="0"/>
              <a:t>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6)بیمارنیازمند ودرمان ضروری</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1)اجرت پزشكى</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1ـ اگر بيمار قدرت پرداخت هزينه معاينه را دارد امّا نتواند هزينه هاى درمانى ديگر را پرداخت كند و جان او هم در خطر باشد و پزشك يا بيمارستان  ومتصدیان امور قدرت تأمين آنها را داشته باشند، بر آنها واجب است هزينه هاى درمانى او را بپردازند و عدم پرداخت وجه، مجوز خوددارى از درمان نمی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2ـ هرگاه پزشك يا بيمارستان يادیگر دست اندرکاران به بهانه هاى واهى مانند: عدم پيش پرداخت هزينه ومانندآن از مداواى بيمار خوددارى نمايند و در اثر آن، بيمار بميرد يا ضررى متوجه او گردد، هريك از آنان مرتكب گناه شده اند و هرگاه اين عمل مستند به آنان باشد، شرعاً ضامن هستند.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627222"/>
            <a:ext cx="8712968"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س)بیماری که لباسش نجس شده و عوض کردن آن ممکن است موجب خونریزى یا ضررى بشود، آیا جایز است با همان لباس نمازش را بخواند؟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عوض کردن لباس ضرر یا حرجى دارد، نماز خواندن با آن اشکال ندارد.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س)بیماری که نمی‌توانست لباس و بدن خود را تطهیر کند یا لباس‌اش را عوض کند و با همان بدن و لباس نجس نمازش را خوانده،، آیا فعلاً که خوب شده باید آن نمازها را قضا کند؟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ناچار باشد با بدن یا لباس نجس نماز بخواند، این نماز صحیح است و قضاى آن بر او واجب نیست.</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س)بعد از نماز فهمیدم که لباس یا بدنم نجس بوده است؛ نمازم چه حکمی 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ج)اگر بعد از نماز متوجّه نجس بودن بدن یا لباس شده اید، نماز صحیح است و برای نمازهای بعدی باید تطهیر کند.</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6059713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403746"/>
            <a:ext cx="8298922"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6)نماز با لباس پرستاری</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پرستار می تواند با لباس کارش نماز بخواند در حالی که لکه خون و یا نجاست واضحی به لباسش نیست در حالی که می دانیم محل کار پرستار و کلاً کار پرستار کاری نیست که مطمئن باشیم لباسش کاملاً پاک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لباس پاک بوده و اکنون نیز نجاستی در آن نمی‌بیند نماز خواندن با آن اشکال ندارد و به طور کلی تا زمانی که یقین به نجاست بدن یا لباس نداشته باشید احتیاط لازم نیست و نماز صحیح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7)فراموشی نجاست لباس</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شخصی نجاست لباس یا بدن را فراموش کرده و نماز خوانده باشد، قضا دارد یا خیر؟</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نماز را دوباره بخواند و اگر وقت گذشته است، قضا 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32837260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519165"/>
            <a:ext cx="851494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8)نجاست پای مصنوعی</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نجس بودن دست یا پاى مصنوعى خللى به نماز وارد مى‌ کند؟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خللى وارد نمى  کند.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9)نجاست صندلی و عصا</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نجس بودن صندلى چرخدار یا عصایى که به دست برادران جانباز، بیماران و افراد ناتوان است، براى نماز مانعى دارد؟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نجس بودن صندلى چرخدار یا عصایى که جانبازان و معلولین از آن استفاده می‌کنند تا وقتى که بدن یا لباس را نجس نکند، براى نماز مانعى ندارد و نماز با آن صحیح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10)شک در نجاست لباس</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س)نماز در لباسى که در نجس بودن آن شک داریم  چه حکمى دارد؟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لباسى که نجس بودن آن مشکوک است، محکوم به طهارت بوده ونماز خواندن باآن صحیح است.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427529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7" end="7"/>
                                            </p:txEl>
                                          </p:spTgt>
                                        </p:tgtEl>
                                        <p:attrNameLst>
                                          <p:attrName>style.visibility</p:attrName>
                                        </p:attrNameLst>
                                      </p:cBhvr>
                                      <p:to>
                                        <p:strVal val="visible"/>
                                      </p:to>
                                    </p:set>
                                    <p:animEffect transition="in" filter="wheel(1)">
                                      <p:cBhvr>
                                        <p:cTn id="42" dur="2000"/>
                                        <p:tgtEl>
                                          <p:spTgt spid="2252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29">
                                            <p:txEl>
                                              <p:pRg st="8" end="8"/>
                                            </p:txEl>
                                          </p:spTgt>
                                        </p:tgtEl>
                                        <p:attrNameLst>
                                          <p:attrName>style.visibility</p:attrName>
                                        </p:attrNameLst>
                                      </p:cBhvr>
                                      <p:to>
                                        <p:strVal val="visible"/>
                                      </p:to>
                                    </p:set>
                                    <p:animEffect transition="in" filter="wheel(1)">
                                      <p:cBhvr>
                                        <p:cTn id="47" dur="2000"/>
                                        <p:tgtEl>
                                          <p:spTgt spid="225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161188"/>
            <a:ext cx="889248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11)اعلام نجاست به بیمار</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س)آیا لازم است نجس بودن وسایل مورد استفاده بیمار (از قبیل: تخت معاینه، وسایل پزشکى، یونیت و ...) را به وى تذکر دهیم؟</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ج)لازم نیست.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اگر انسان ببیند کسى چیز نجسى را مى خورد یا با لباس نجس نماز مى خواند، لازم نیست به او بگوید</a:t>
            </a:r>
            <a:r>
              <a:rPr lang="en-US" sz="2400" b="1" dirty="0">
                <a:ln/>
                <a:solidFill>
                  <a:schemeClr val="accent4"/>
                </a:solidFill>
                <a:cs typeface="B Nazanin" pitchFamily="2" charset="-78"/>
              </a:rPr>
              <a:t>.</a:t>
            </a:r>
          </a:p>
          <a:p>
            <a:pPr algn="ctr" rtl="1">
              <a:lnSpc>
                <a:spcPct val="150000"/>
              </a:lnSpc>
            </a:pP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71014389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884189"/>
            <a:ext cx="889248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solidFill>
                  <a:schemeClr val="accent4"/>
                </a:solidFill>
                <a:cs typeface="B Nazanin" pitchFamily="2" charset="-78"/>
              </a:rPr>
              <a:t>12)اعلام </a:t>
            </a:r>
            <a:r>
              <a:rPr lang="ar-SA" sz="2400" b="1" dirty="0">
                <a:ln/>
                <a:solidFill>
                  <a:schemeClr val="accent4"/>
                </a:solidFill>
                <a:cs typeface="B Nazanin" pitchFamily="2" charset="-78"/>
              </a:rPr>
              <a:t>نجاست به بیمارستان</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س)اگر بیمار وسایل بیمارستان را نجس کند، آیا لازم است به پرستاران و کادر بیمارستان بگوید؟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اطلاع دادن لازم نیست مگر در مواد خوردنی و آشامیدنی و ظروف غذا و آب.</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1. اگر ظروف یکبار مصرف‌اند یا بعد از استفاده بیمار، توسط بیمارستان شسته می‌شوند، لازم نیست بگوید</a:t>
            </a:r>
            <a:r>
              <a:rPr lang="en-US" sz="2400" b="1" dirty="0">
                <a:ln/>
                <a:solidFill>
                  <a:schemeClr val="accent4"/>
                </a:solidFill>
                <a:cs typeface="B Nazanin" pitchFamily="2" charset="-78"/>
              </a:rPr>
              <a:t>.</a:t>
            </a:r>
          </a:p>
          <a:p>
            <a:pPr algn="ctr" rtl="1">
              <a:lnSpc>
                <a:spcPct val="150000"/>
              </a:lnSpc>
            </a:pPr>
            <a:r>
              <a:rPr lang="ar-SA" sz="2400" b="1" dirty="0">
                <a:ln/>
                <a:solidFill>
                  <a:schemeClr val="accent4"/>
                </a:solidFill>
                <a:cs typeface="B Nazanin" pitchFamily="2" charset="-78"/>
              </a:rPr>
              <a:t>تبصره 2. فرق این سوال با سوال قبلی (که اعلام بر او لازم نیست) این است که در آنجا سبب نجاست او نیست ولی در اینجا او باعث نجاست خوردنى و آشامیدنى است</a:t>
            </a:r>
            <a:r>
              <a:rPr lang="en-US" sz="2400" b="1" dirty="0">
                <a:ln/>
                <a:solidFill>
                  <a:schemeClr val="accent4"/>
                </a:solidFill>
                <a:cs typeface="B Nazanin" pitchFamily="2" charset="-78"/>
              </a:rPr>
              <a:t>.</a:t>
            </a:r>
          </a:p>
        </p:txBody>
      </p:sp>
    </p:spTree>
    <p:extLst>
      <p:ext uri="{BB962C8B-B14F-4D97-AF65-F5344CB8AC3E}">
        <p14:creationId xmlns:p14="http://schemas.microsoft.com/office/powerpoint/2010/main" val="24094236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442488"/>
            <a:ext cx="8514946"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13)اعلام نجاست لباس</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لباس بیماری با خون، ادرار، مدفوع، منی و... نجس شود، آیا جایز است لباس‌هاى خود را براى آب کشیدن به قسمت شستشوی بیمارستان بدهد؟ و آیا بیمار باید نجس بودن لباس‌هایش را به کسى که مى خواهد آنها را بشوید، اطلاع دهد؟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دادن لباس به قسمت شستشو، اشکال ندارد و آگاه کردن کسى که لباس را مى شوید از نجاست لباس، لازم نیست</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80116850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888490"/>
            <a:ext cx="8514946"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14)نجاست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لوازم بیمارستان</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س)بسیاری از مواقع در بیمارستان ها با نجاست اشیایی که با آنها در ارتباط هستیم شک می کنیم؟ تکلیف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حکم کلی آن است که همه اشیاء پاکند، مگر آنکه نجاست آن ثابت شود.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نجاست هر چیز از چند راه ثابت می شود: 1. خود انسان یقین یا اطمینان کند که آن چیز نجس است</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کسی که آن چیز در اختیار او است، بگوید نجس است</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 آن که دو مرد عادل بگویند آن چیز نجس است و طبق نظر عده ای از مراجع تقلید شهادت یک نفر نیز کافی است</a:t>
            </a:r>
            <a:r>
              <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023501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515583"/>
            <a:ext cx="8514946"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15)نابینا </a:t>
            </a: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نجاست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س)بیماری که نابینا است چطور می تواند در مورد نجس و پاکی چیزی یقین کند؟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به غیر دیدن هم ممکن است یقین حاصل شود و تا یقین نکرده اجتناب لازم نیست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در این موارد اطمینان مثل یقین است</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362444652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57504"/>
            <a:ext cx="8685965" cy="68326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14/3-الکل</a:t>
            </a: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1)الکل طبی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الکل طبی که برای مصارف پزشکی استفاده در آزمایشگاه ها در تزریقات و مانند آن به‌کار می رود نجس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الکل طبی که در مصارف پزشکی استفاده می‌شود پاک است مگر اینکه یقین داشته باشید از مایع مست کننده تهیه شده است. (اجوبة‌الاستفتاآت، س 307 – 304)</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2)الکل صنعتی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الکل صنعتی که در مصارف مانند رنگ زدن ساختمان، درب، میز، صندلى و... به‌کار می‌رود نجس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الکل صنعتی که انسان نمی‌داند از چیز مست کننده مایع گرفته شده، پاک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الکل صنعتى از مایع مست کننده تهیه نمى شود بلکه از گازهاى اتیل و استیل که از فرآورده هاى نفتى است به دست مى آید. این الکل آن قدر غلظتش بالا است که باعث مسمومیت مى شود نه مستى</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902038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96004"/>
            <a:ext cx="849694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3)نوشیدن الکل</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س)خوردن انواع الکل چه حکمی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آشامیدن شراب، مشروبات الکلی و الکل صنعتی حرام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4)داروهای دارای الکل</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س1)استفاده از داروهای خوراکی دارای الکل، چه حکمی دارد؟ آیا بین ضرورت و غیر آن تفاوت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استفاده از داروی خوراکی دارای الکل، که معلوم نیست الکل مخلوط شده در آن از قسم مایع بالاصاله و مست کننده است یا نه، اشکال ندارد. و استفاده از داروی الکل‌دار که می‌داند الکل مخلوط شده در آن از قسم مایع بالاصاله و مست کنندهاست، در صورت ضرورت اشکال ندارد. ولی باید دست و دهان و موضع اصابت دارو را تطهیر کند</a:t>
            </a: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418680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5" y="1030378"/>
            <a:ext cx="741682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3ـ مناسب است مسئولان امور بهداشت و درمان درسپاه در صورت امكان ترتيبى اتخاذ نمايند كه هزينه درمان افراد بى بضاعت كه توان پرداخت هزينه هاى درمانى خود را ندارند، از طريق  درآمدهای مراکز درمانی تأمين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4ـ گرفتن وجه اضافى از بيمار به هر عنوانى كه بر خلاف ضوابط و مقررات باشد، شرعاً جايز نيست؛دراین مهم نظارت لازم وکنترل دقیق توسط متصدیان امر ونیز برخوردبامتخلفین امری ضروری می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511746"/>
            <a:ext cx="8496944"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س2)استفاده </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داروهای غیر خوراکی دارای الکل مانند داروهای پوستی چه حکمی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دارویى غیر خوراکی که الکل در آن به‌کار رفته اگراز الکل پاک در آن استفاده شده پاک می‌باشد همچنین اگر معلوم نیست از کدام الکل در آن استفاده شده آن دارو پاک است و اگر می‌داند آن الکل در اصل مایع و مسکر بوده، آن دارو نجس است اما استفاده از آن دارو اشکال ندارد، ولی باید دست و موضع اصابت دارو را برای نماز تطهیر کند.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8002080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03672"/>
            <a:ext cx="8685965"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3/15-</a:t>
            </a:r>
            <a:r>
              <a:rPr lang="en-US" sz="36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   </a:t>
            </a:r>
            <a:r>
              <a:rPr lang="fa-IR"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احکام خون</a:t>
            </a:r>
            <a:endParaRPr 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1)خون تزریقات</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س)گاهی هنگام خون گیری از بیمار مقدار بسیار کم و ناچیزی از خون به دست سرایت می کند آیا با پنبه الکلی می توان محل را تطهیر نمود؟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ج)خون هر چند به مقدار ناچیز، نجس است و باید با آب پاک کرد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2)خون داخل بدن</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سوزن، چاقو و یا هر وسیله دیگری داخل بدن انسان فرو رفته و خارج شود؛ آیا وسیله یاد شده نجس می شود؟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آلوده به خون نشود و تمیز بیرون آید، پاک است.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3)مکیدن خون</a:t>
            </a:r>
            <a:endParaRPr lang="en-US" sz="24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س)مکیدن خون بدن چه حکمی دارد؟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خون بدن انسان نجس و خوردن آن حرام است؛ آری اگر بمکد و بیرون بریزد و دهان و محلی را که خونی شده تطهیر نماید، اشکال ندارد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648425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842333"/>
            <a:ext cx="8685965"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4)خون بینی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س)موقعی که بینی انسان خون می افتد آیا لازم است که داخل بینی را هم آب بکشیم یا فقط بیرون آن کافی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داخل بینی از باطن بدن است و آب کشیدن آن لازم نیست و شستن ظاهر کافی است.(استفتاءات جدید)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5)خون خشک در بینی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داخل بینی خونریزی داشته و خشک شده باشد اکنون در اثر سرماخوردگی آبی از بینی خارج شود؛ آیا در اثر برخورد با خون نجس می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آلوده به خون نشود و تمیز بیرون آید، پاک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29611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472999"/>
            <a:ext cx="8685965"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6)خون و اخلاط بینی</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در اخلاط بینی و گلو خون وجود داشته باشد، تکلیف چیست؟ آیا نجس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ج)اگر اخلاط بینی و گلو غلیظ باشد، تنها همان نقطه ای که در آن خون وجود دارد، نجس است و بقیه آن پاک است و اگر روان باشد، همه آن نجس می شود.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بنابر این اگر اخلاط غلیظ دهان و بینی بیرون بیاید و شک شود که آن نقطه نجس به بیرون سرایت کرده یا خیر، پاک می باشد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ar-SA"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7)خون دندان</a:t>
            </a:r>
            <a:endParaRPr lang="en-US" sz="28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دندان خون بیاید و با آب دهان مخلوط شود فروبردنش چه حکمی دارد؟ آیا باید دهان را آب کشید؟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پاک است و فرو بردن آب دهان در این صورت اشکال ندارد.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س2)هنگام مسواک زدن از دندانم خون می آید تکلیف چیست؟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بعد از مسواک زدن، دهان را آب بکشید.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3864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750000"/>
            <a:ext cx="8685965" cy="5447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8)جوش صورت</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س)حکم عفونت‌هایی (چرک و آبى) که پس از ترکیدن جوش‌های صورت یا جاهای دیگر بدن، از آنها خارج مى‌شود،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با خون همراه نباشد، پاک است.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9)خون آبه</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س)خون آبه ای که بعد از تطهیر محل زخم و جراحت بیرون می آید چه حکمی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زرد آبه اى که در حال بهبودى زخم در اطراف آن پیدا مى شود، اگر معلوم نباشد که با خون مخلوط است، پاک مى باشد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537943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026999"/>
            <a:ext cx="8685965"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10)خون خشک زخم</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س)آیا خونی که بر روی زخم خشک می شود نجس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آری، نجس است؛ هر چند خشک شده باشد.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11)پوست لب</a:t>
            </a:r>
            <a:endParaRPr lang="en-US" sz="3200" b="1" dirty="0">
              <a:ln/>
              <a:solidFill>
                <a:srgbClr val="7030A0"/>
              </a:solid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س)کندن پوست لب و جاهای دیگر بدن چه حکمی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پوست های مختصر لب و جاهای دیگر بدن که به آسانی کنده می شود پاک است، ولی اگر همراه با سوزش و درد جدا شود به احتیاط واجب نجس است(اجوبة‌الاستفتاآت، س 272</a:t>
            </a:r>
            <a:r>
              <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395673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123855"/>
            <a:ext cx="8595955" cy="1488869"/>
          </a:xfrm>
          <a:prstGeom prst="rect">
            <a:avLst/>
          </a:prstGeom>
        </p:spPr>
        <p:txBody>
          <a:bodyPr wrap="square">
            <a:spAutoFit/>
          </a:bodyPr>
          <a:lstStyle/>
          <a:p>
            <a:pPr algn="ctr" rtl="1">
              <a:lnSpc>
                <a:spcPct val="150000"/>
              </a:lnSpc>
            </a:pPr>
            <a:r>
              <a:rPr lang="fa-IR" sz="6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IranNastaliq" panose="02020505000000020003" pitchFamily="18" charset="0"/>
                <a:ea typeface="Times New Roman" pitchFamily="18" charset="0"/>
                <a:cs typeface="IranNastaliq" panose="02020505000000020003" pitchFamily="18" charset="0"/>
              </a:rPr>
              <a:t>9) </a:t>
            </a:r>
            <a:r>
              <a:rPr lang="fa-IR" sz="6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IranNastaliq" panose="02020505000000020003" pitchFamily="18" charset="0"/>
                <a:ea typeface="Times New Roman" pitchFamily="18" charset="0"/>
                <a:cs typeface="IranNastaliq" panose="02020505000000020003" pitchFamily="18" charset="0"/>
              </a:rPr>
              <a:t>منکرات وآسیبهای بهداشت </a:t>
            </a:r>
            <a:r>
              <a:rPr lang="fa-IR" sz="6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IranNastaliq" panose="02020505000000020003" pitchFamily="18" charset="0"/>
                <a:ea typeface="Times New Roman" pitchFamily="18" charset="0"/>
                <a:cs typeface="IranNastaliq" panose="02020505000000020003" pitchFamily="18" charset="0"/>
              </a:rPr>
              <a:t>ودرمان</a:t>
            </a:r>
            <a:endParaRPr lang="en-US" sz="6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IranNastaliq" panose="02020505000000020003" pitchFamily="18" charset="0"/>
              <a:ea typeface="Times New Roman" pitchFamily="18" charset="0"/>
              <a:cs typeface="IranNastaliq" panose="02020505000000020003" pitchFamily="18" charset="0"/>
            </a:endParaRPr>
          </a:p>
        </p:txBody>
      </p:sp>
    </p:spTree>
    <p:extLst>
      <p:ext uri="{BB962C8B-B14F-4D97-AF65-F5344CB8AC3E}">
        <p14:creationId xmlns:p14="http://schemas.microsoft.com/office/powerpoint/2010/main" val="3965079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78650"/>
            <a:ext cx="8595955" cy="5262979"/>
          </a:xfrm>
          <a:prstGeom prst="rect">
            <a:avLst/>
          </a:prstGeom>
        </p:spPr>
        <p:txBody>
          <a:bodyPr wrap="square">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)تجویز وانجام سقط جنین بدون ضرورت شرعی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2)استمناء در آزمايشات اسپرموگرام درغیرموارد ضرورت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3)مراجعه به پزشک وکادر درمانی غیرمماثل درغیرموارد ضرورت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)لمس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نظر حرام ونیز درمان، برای پزشک غیر مماثل درغیرضرورت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5)لمس بیمار توسط پرستار غیر مماثل درصورت امکان لمس ازروی لباس یابادستکش</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 قراردادن«آی.یو.دی»برای جلوگیری از بارداری ونیز«نورپلانت»  توسط غیرمماثل درصورت غیرضرورت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709371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6124754"/>
          </a:xfrm>
          <a:prstGeom prst="rect">
            <a:avLst/>
          </a:prstGeom>
        </p:spPr>
        <p:txBody>
          <a:bodyPr wrap="square">
            <a:spAutoFit/>
          </a:bodyPr>
          <a:lstStyle/>
          <a:p>
            <a:pPr algn="ctr" rtl="1">
              <a:lnSpc>
                <a:spcPct val="200000"/>
              </a:lnSpc>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)درمان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نازایی توسط پزشک غیرمماثل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8)مساعدت نامحرم به زن در حال زایمان درغیرمواردضرورت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 نگاه به داخل ویاظاهر بدن نامحرم درغیرمواردضرورت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 معالجه دندان نامحرم درصورت وجودپزشک مماثل</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حجامت مردان  توسط پزشک زن</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12 ) نگاه ولمس درعمل جراحی زیبایی</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13</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)معاينات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غيردرمانى ماننداموراستخدامی</a:t>
            </a:r>
            <a:endPar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006286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278650"/>
            <a:ext cx="8100900" cy="6017032"/>
          </a:xfrm>
          <a:prstGeom prst="rect">
            <a:avLst/>
          </a:prstGeom>
        </p:spPr>
        <p:txBody>
          <a:bodyPr wrap="square">
            <a:spAutoFit/>
          </a:bodyPr>
          <a:lstStyle/>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14) خون گرفتن توسط نامحرم درغیرضرورت</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15</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مراجعه به غیرمماثل درامرنازایی</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16) جلوگيرى از باردارى كه مستلزم لمس يا نگاه حرام باشد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17) عمل سزارین  همراه با لمس و نظر مرد اجنبی به زن موقع عمل</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18)برهنه کردن بیمار در اتاق عمل درصورت امکان پوشش</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19) معالجه باچیزهای حرام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20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20)آزمايش داروهای مضرروی انسان</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0601329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388970"/>
            <a:ext cx="806489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5ـ مراعات نوبت بر بيماران، پزشك و دستيار او لازم است و دريافت وجه اضافى بر پزشك يا دستيار او براى مقدم كردن شخصى بر ديگران شرعاً جايز نيست، زيرا تضييع حقوق ديگران است؛جهت اطمینان در عدم وقوع این اموردرمراکز سپاه تقویت امرنظارت وکنترل دقیق ضروری به نظر می رسد.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6ـ سوء استفاده مالى بيماران، پزشكان و كادر درمانى، مؤسسات پزشكى از قبيل درمانگاه ها، بيمارستان ها، آزمايشگاه ها، مراكز راديولوژى ... از دفترچه هاى بيمه درمانى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86536" y="-171400"/>
            <a:ext cx="8557352" cy="5447645"/>
          </a:xfrm>
          <a:prstGeom prst="rect">
            <a:avLst/>
          </a:prstGeom>
        </p:spPr>
        <p:txBody>
          <a:bodyPr wrap="square">
            <a:spAutoFit/>
          </a:bodyPr>
          <a:lstStyle/>
          <a:p>
            <a:pPr algn="ctr" rtl="1">
              <a:lnSpc>
                <a:spcPct val="150000"/>
              </a:lnSpc>
            </a:pPr>
            <a:r>
              <a:rPr lang="ar-SA" sz="1600" dirty="0"/>
              <a:t> </a:t>
            </a:r>
            <a:endParaRPr lang="en-US" sz="1600" dirty="0"/>
          </a:p>
          <a:p>
            <a:pPr algn="ctr" rtl="1">
              <a:lnSpc>
                <a:spcPct val="150000"/>
              </a:lnSpc>
            </a:pPr>
            <a:r>
              <a:rPr lang="ar-SA" sz="1600"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21) ترک معالجه بیمار روانی خطرناک درصورتی که منجربه مرگ وی 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22)معالجه بااشیای مضره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23)گزارشات غیرواقعی درامردرمان                                                                                                                     24)برهنه كردن كامل افراد جهت معاينات استخدامي                                                                                   25)دریافت وجه غیرقانونی (زیرمیزی)                                                                                              26)دراختیاردیگران گذاردن دفترچه بیمه خودویااستفاده ازدفترچه بیمه دیگران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27)بی توجهی به فراگیری علوم پزشکی درحدضرورت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28)سهل انگاری در پذیرش بیمارومداوای وی ،توسط طبیب</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29) گرفتن وجه اضافى بر خلاف ضوابط و مقررات</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111846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86536" y="-171400"/>
            <a:ext cx="8557352" cy="6386364"/>
          </a:xfrm>
          <a:prstGeom prst="rect">
            <a:avLst/>
          </a:prstGeom>
        </p:spPr>
        <p:txBody>
          <a:bodyPr wrap="square">
            <a:spAutoFit/>
          </a:bodyPr>
          <a:lstStyle/>
          <a:p>
            <a:pPr rtl="1"/>
            <a:r>
              <a:rPr lang="ar-SA" sz="1600" dirty="0"/>
              <a:t> </a:t>
            </a:r>
            <a:endParaRPr lang="en-US" sz="1600" dirty="0"/>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30</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درمان باموادمخدر</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hlinkClick r:id="rId3"/>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31</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)تأخیر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عمل جراحی برای کسب اجازه درصورت خطر مرگ بیمار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)تسریع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مرگ بیمار</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)کشتن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بیمار مرگ مغزی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34</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)خودداری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ازدرمان بیمارکه منجربه دمرگ ویاضررمریض 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مطالبه ی مبلغ اضافی از بیمار بابت عمل جراحی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مراعات نکردن نوبت بر بيماران ازناحیه پزشك ویا دستيار او</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صدور گواهی نادرست برای بیمار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)افشاى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سـرّ بيماران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39</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)افشای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اطلاعات به دست آمده از معالجه بیماردرصورت راضی نبودن بیمار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40) آزمایش های پزشکی روی انسان مگر به اقتضای ضرورت ومصالح پزشکی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42181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16505" y="188640"/>
            <a:ext cx="8865985" cy="5909310"/>
          </a:xfrm>
          <a:prstGeom prst="rect">
            <a:avLst/>
          </a:prstGeom>
        </p:spPr>
        <p:txBody>
          <a:bodyPr wrap="square">
            <a:spAutoFit/>
          </a:bodyPr>
          <a:lstStyle/>
          <a:p>
            <a:pPr rtl="1"/>
            <a:r>
              <a:rPr lang="en-US" dirty="0"/>
              <a:t> </a:t>
            </a:r>
          </a:p>
          <a:p>
            <a:pPr algn="ctr" rtl="1">
              <a:lnSpc>
                <a:spcPct val="150000"/>
              </a:lnSpc>
            </a:pPr>
            <a:r>
              <a:rPr lang="ar-SA" dirty="0"/>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41)آزمایش</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پزشکی بر روی بیمار بدون اطلاع او</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42)تشریح جسدمسلمان باامکان استفاده ازبدن غیرمسلمان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)تشریح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جسد بی  وارث باتوجیه نداشتن صاحب</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44)تشریح جسد مجهول  الهویه موجوددربلاداسلامی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45) لقاح مصنوعی از یک زن و شوهراگرازمقدمات حرام اجتناب نشود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عمل جراحی تغییر جنسیت، چنانچه مستلزم فعل حرام و ترتّب مفسده ای باشد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47)نبش قبر مسلمان جهت آموزش پزشکی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48)فروش داروی خطرناک بدون تجویز پزشک</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49)وادارکردن بیمار به استمناء درغیرمواردضروری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50) بستن لوله ها توسط زن  بدون اذن شوهر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02886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106615" y="188640"/>
            <a:ext cx="6930769" cy="5863144"/>
          </a:xfrm>
          <a:prstGeom prst="rect">
            <a:avLst/>
          </a:prstGeom>
        </p:spPr>
        <p:txBody>
          <a:bodyPr wrap="square">
            <a:spAutoFit/>
          </a:bodyPr>
          <a:lstStyle/>
          <a:p>
            <a:pPr rtl="1"/>
            <a:r>
              <a:rPr lang="en-US" dirty="0"/>
              <a:t> </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51) سقط جنین بخاطر  ناقص الخلقه بودن آن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52)سقط جنین به دلیل مشکلات اقتصادی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53)  سقط جنین به خاطر حفظ آبرو</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54) سقط جنین به خاطر بیماری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سقط جنین به خاطر عمل جراحی ومانندآن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56)  سقط جنین ناشی از زنا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57) سقط جنین منعقدشده باوطی به شبهه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58) ازبین بردن نطفه بعد از استقرار آن در رحم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59)دراختیاردیگران گذاردن دفترچه بیمه خودویااستفاده ازدفترچه بیمه دیگران</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1446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7860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38798243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88856"/>
            <a:ext cx="8685965"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تهیه وتنظیم:</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محمدحسین منتظری</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آبان ماه 1399</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6045867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485965"/>
            <a:ext cx="835292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en-US" dirty="0"/>
              <a:t> </a:t>
            </a:r>
          </a:p>
          <a:p>
            <a:pPr rtl="1"/>
            <a:r>
              <a:rPr lang="en-US" dirty="0"/>
              <a:t> </a:t>
            </a:r>
          </a:p>
          <a:p>
            <a:pPr algn="ctr" rtl="1">
              <a:lnSpc>
                <a:spcPct val="150000"/>
              </a:lnSpc>
            </a:pPr>
            <a:r>
              <a:rPr lang="ar-SA" sz="2400" b="1" cap="all" dirty="0">
                <a:ln w="0"/>
                <a:solidFill>
                  <a:srgbClr val="002060"/>
                </a:solidFill>
                <a:cs typeface="B Nazanin" pitchFamily="2" charset="-78"/>
              </a:rPr>
              <a:t>2-دریافت زیر میزی توسط پزشک</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س) اگر پزشکی از بیمارانی که می خواهند عمل کنند مبلغی پول به عنوان حق الزحمه ی عمل جراحی ـ که به زیرمیزی مشهور شده ـ دریافت نماید، چه حکمی دارد؟ وظیفه سازمان دراین نوع اقدامات چیست؟</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پزشک اگر کارمند دولت در بیمارستان باشد که حقوق خود را از صندوق دولت دریافت می کند و یا عمل جراحی را بر اساس دریافت اجرت عمل از شرکت بیمه دریافت می نماید، حق مطالبه ی مبلغ اضافی از بیمار را ندارد،ودرصورت تخلف برخوردبامتخلف لازم وحفظ شوونات سپاه درپیشگیری ازاین نوع آلودگیها ضروری می باشد.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2" end="2"/>
                                            </p:txEl>
                                          </p:spTgt>
                                        </p:tgtEl>
                                        <p:attrNameLst>
                                          <p:attrName>style.visibility</p:attrName>
                                        </p:attrNameLst>
                                      </p:cBhvr>
                                      <p:to>
                                        <p:strVal val="visible"/>
                                      </p:to>
                                    </p:set>
                                    <p:anim calcmode="lin" valueType="num">
                                      <p:cBhvr additive="base">
                                        <p:cTn id="19"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29">
                                            <p:txEl>
                                              <p:pRg st="3" end="3"/>
                                            </p:txEl>
                                          </p:spTgt>
                                        </p:tgtEl>
                                        <p:attrNameLst>
                                          <p:attrName>style.visibility</p:attrName>
                                        </p:attrNameLst>
                                      </p:cBhvr>
                                      <p:to>
                                        <p:strVal val="visible"/>
                                      </p:to>
                                    </p:set>
                                    <p:anim calcmode="lin" valueType="num">
                                      <p:cBhvr additive="base">
                                        <p:cTn id="25" dur="500" fill="hold"/>
                                        <p:tgtEl>
                                          <p:spTgt spid="2252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29">
                                            <p:txEl>
                                              <p:pRg st="4" end="4"/>
                                            </p:txEl>
                                          </p:spTgt>
                                        </p:tgtEl>
                                        <p:attrNameLst>
                                          <p:attrName>style.visibility</p:attrName>
                                        </p:attrNameLst>
                                      </p:cBhvr>
                                      <p:to>
                                        <p:strVal val="visible"/>
                                      </p:to>
                                    </p:set>
                                    <p:anim calcmode="lin" valueType="num">
                                      <p:cBhvr additive="base">
                                        <p:cTn id="31" dur="500" fill="hold"/>
                                        <p:tgtEl>
                                          <p:spTgt spid="2252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2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692696"/>
            <a:ext cx="6768752"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1/4</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-آزمايش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هاى تحقيقاتى</a:t>
            </a:r>
            <a:r>
              <a:rPr lang="ar-SA" b="1" dirty="0"/>
              <a:t> </a:t>
            </a:r>
            <a:endParaRPr lang="en-US" dirty="0"/>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س1)حکم آزمايش هاى تحقيقاتى روی بیماران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ج)آزمايش هاى تحقيقاتى از هر نوعى كه باشد، تا اندازه اى كه خطر جانى و ضرر مهم يا ارتكاب حرامى را به همراه نداشته باشد در صورت رضايت آزمايش شونده،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2" end="2"/>
                                            </p:txEl>
                                          </p:spTgt>
                                        </p:tgtEl>
                                        <p:attrNameLst>
                                          <p:attrName>style.visibility</p:attrName>
                                        </p:attrNameLst>
                                      </p:cBhvr>
                                      <p:to>
                                        <p:strVal val="visible"/>
                                      </p:to>
                                    </p:set>
                                    <p:anim calcmode="lin" valueType="num">
                                      <p:cBhvr additive="base">
                                        <p:cTn id="19"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307139"/>
            <a:ext cx="8640960" cy="71558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dirty="0"/>
              <a:t> </a:t>
            </a:r>
            <a:endParaRPr lang="en-US" dirty="0"/>
          </a:p>
          <a:p>
            <a:pPr algn="ctr" rtl="1">
              <a:lnSpc>
                <a:spcPct val="150000"/>
              </a:lnSpc>
            </a:pPr>
            <a:r>
              <a:rPr lang="en-US" dirty="0"/>
              <a:t> </a:t>
            </a:r>
            <a:r>
              <a:rPr lang="ar-SA" dirty="0"/>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س2</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درچه صورتی کسب رضایت ازبیماران جهت آزمایشهای تحقیقاتی لازم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ج)درآزمايش هاى تحقيقاتى لازم است،رضايت بيمار و اجازه او کسب گردد ، هر چند آن آزمايش براى بيمار كاملا بى ضرر يا كم ضرر باشد و در اين جهت فرقى بين مسلمان و كافر و اسيران و محكومان به اعدام و...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اطلاع رسانی دراین زمینه به عهده متصدیان امر بوده وتعلل وکوتاهی موجب ضمان خواهدشد.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س3) حکم انجام آزمايش هايى كه موجب پيشرفت علم پزشكى مى شود،چیست؟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ج)فقط بر روى حيوانات جایز است ودرصورتی که حیوانی باشد که مالک داشته باشد ، بدون اجازه مالك جايز نيست واگر بدون اذن مالک انجام شود  موجب ضمان قیمت خواهدبود.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9" y="674408"/>
            <a:ext cx="820891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1/5</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-راديولوژى</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002060"/>
                </a:solidFill>
                <a:cs typeface="B Nazanin" pitchFamily="2" charset="-78"/>
              </a:rPr>
              <a:t>س)شرایط تصویربرداران وتصویربرداری چیست؟</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ج)كسى كه اقدام به تصويربردارى پزشكى مى كند بايد صلاحيت، مهارت و مجوز لازم را براى اين كار داشته باشد وگرنه حق اقدام به اين كار را ندارد و باید همگنی وهمجنسی مراعات گردد و انجام روش هاى غيرمشروع و حرام جايز نيست. </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درحصول صلاحیت افراد ونیز مراعات احکام شرعی نظارت کامل دراین امربطور مستمر ضروری وسهل انگاری موجب ضمان خواهدشد.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997572"/>
            <a:ext cx="7920881"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1/6</a:t>
            </a:r>
            <a:r>
              <a:rPr lang="ar-SA"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 </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اتانازی (قتل از روی ترحّم)وتسریع در مرگ بیمار</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002060"/>
                </a:solidFill>
                <a:cs typeface="B Nazanin" pitchFamily="2" charset="-78"/>
              </a:rPr>
              <a:t>س1)از «اتانازی» در فارسی به «قتل از روی ترحم» و «بیمارکشی با ترحم» تعبیر می شود و به منظور کوتاه کردن مدت دردورنج بیمار لاعلاجی است که براساس دانش پزشکی امروز،هیچ امیدی به شفا ویابهبوداو وجود ندارداقدام به این کارچه حکمی دارد؟آیاسرپرست یا نزدیکان بیمارمی توانندبه پزشک همچین اجازه</a:t>
            </a:r>
            <a:r>
              <a:rPr lang="en-US" sz="2400" b="1" cap="all" dirty="0">
                <a:ln w="0"/>
                <a:solidFill>
                  <a:srgbClr val="002060"/>
                </a:solidFill>
                <a:cs typeface="B Nazanin" pitchFamily="2" charset="-78"/>
              </a:rPr>
              <a:t>‌</a:t>
            </a:r>
            <a:r>
              <a:rPr lang="ar-SA" sz="2400" b="1" cap="all" dirty="0">
                <a:ln w="0"/>
                <a:solidFill>
                  <a:srgbClr val="002060"/>
                </a:solidFill>
                <a:cs typeface="B Nazanin" pitchFamily="2" charset="-78"/>
              </a:rPr>
              <a:t>ای بدهند؟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جایز نیست و قتل نفس محسوب می</a:t>
            </a:r>
            <a:r>
              <a:rPr lang="en-US" sz="2400" b="1" cap="all" dirty="0">
                <a:ln w="0"/>
                <a:solidFill>
                  <a:srgbClr val="002060"/>
                </a:solidFill>
                <a:cs typeface="B Nazanin" pitchFamily="2" charset="-78"/>
              </a:rPr>
              <a:t>‌</a:t>
            </a:r>
            <a:r>
              <a:rPr lang="ar-SA" sz="2400" b="1" cap="all" dirty="0">
                <a:ln w="0"/>
                <a:solidFill>
                  <a:srgbClr val="002060"/>
                </a:solidFill>
                <a:cs typeface="B Nazanin" pitchFamily="2" charset="-78"/>
              </a:rPr>
              <a:t>شود. </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215780"/>
            <a:ext cx="8568952"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solidFill>
                  <a:srgbClr val="002060"/>
                </a:solidFill>
                <a:cs typeface="B Nazanin" pitchFamily="2" charset="-78"/>
              </a:rPr>
              <a:t>س2) گاهی به جهت تعجیل در راحت شدن محتضر، به او مواد مُهلکه (کُشنده) تزریق می کنند؛ آیا این عمل جایز است یا نه؟ و در صورت عدم جواز، آیا عاملان این کار، در قتل او شریکند؟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ج)جایز نیست و در صورتی که موجب قتل شود، قصاص یا دیه ی آن واجب می گردد. ازاین رو، متصدیان امربهداشت ومسئولین متکفل امر درمان درسازمان به منظور پیشگیری ازتحقق این مهم ،موظف به نظارت مستمر ودائم بوده وسهل انگاری درآن موجب شریک خون شدن آنها خواهدشد. </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80102"/>
            <a:ext cx="8712968" cy="7363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1/7</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-کشتن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بیمار مرگ مغزی</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002060"/>
                </a:solidFill>
                <a:cs typeface="B Nazanin" pitchFamily="2" charset="-78"/>
              </a:rPr>
              <a:t>س1) شخصی که در اثر آسیب مغزی درک و شعور و شنوایی و بینایی و حس خود را از دست داده و فقط قلب او میزند و حرکت می کند اگر کسی او را در این شرایط بکشد، آیا باید دیه ی کامل بپردازد؟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بلی دیه ی کامل دارد</a:t>
            </a:r>
            <a:r>
              <a:rPr lang="ar-SA" sz="2400" b="1" cap="all" dirty="0" smtClean="0">
                <a:ln w="0"/>
                <a:solidFill>
                  <a:srgbClr val="002060"/>
                </a:solidFill>
                <a:cs typeface="B Nazanin" pitchFamily="2" charset="-78"/>
              </a:rPr>
              <a:t>.</a:t>
            </a:r>
            <a:endParaRPr lang="fa-IR" sz="2400" b="1" cap="all" dirty="0" smtClean="0">
              <a:ln w="0"/>
              <a:solidFill>
                <a:srgbClr val="002060"/>
              </a:solidFill>
              <a:cs typeface="B Nazanin" pitchFamily="2" charset="-78"/>
            </a:endParaRPr>
          </a:p>
          <a:p>
            <a:pPr algn="ctr" rtl="1">
              <a:lnSpc>
                <a:spcPct val="150000"/>
              </a:lnSpc>
            </a:pPr>
            <a:endParaRPr lang="en-US" sz="105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 س2)آیا می توان این بیمار را به همان حال باقی نهاد تا قلب او هم از کار بیفتد</a:t>
            </a:r>
            <a:r>
              <a:rPr lang="ar-SA" sz="2400" b="1" cap="all" dirty="0" smtClean="0">
                <a:ln w="0"/>
                <a:solidFill>
                  <a:srgbClr val="002060"/>
                </a:solidFill>
                <a:cs typeface="B Nazanin" pitchFamily="2" charset="-78"/>
              </a:rPr>
              <a:t>؟</a:t>
            </a:r>
            <a:r>
              <a:rPr lang="fa-IR" sz="2400" b="1" cap="all" dirty="0">
                <a:ln w="0"/>
                <a:solidFill>
                  <a:srgbClr val="002060"/>
                </a:solidFill>
                <a:cs typeface="B Nazanin" pitchFamily="2" charset="-78"/>
              </a:rPr>
              <a:t> </a:t>
            </a:r>
            <a:endParaRPr lang="fa-IR" sz="2400" b="1" cap="all" dirty="0" smtClean="0">
              <a:ln w="0"/>
              <a:solidFill>
                <a:srgbClr val="002060"/>
              </a:solidFill>
              <a:cs typeface="B Nazanin" pitchFamily="2" charset="-78"/>
            </a:endParaRPr>
          </a:p>
          <a:p>
            <a:pPr algn="ctr" rtl="1">
              <a:lnSpc>
                <a:spcPct val="150000"/>
              </a:lnSpc>
            </a:pPr>
            <a:r>
              <a:rPr lang="ar-SA" sz="2400" b="1" cap="all" dirty="0" smtClean="0">
                <a:ln w="0"/>
                <a:solidFill>
                  <a:srgbClr val="002060"/>
                </a:solidFill>
                <a:cs typeface="B Nazanin" pitchFamily="2" charset="-78"/>
              </a:rPr>
              <a:t>ج</a:t>
            </a:r>
            <a:r>
              <a:rPr lang="ar-SA" sz="2400" b="1" cap="all" dirty="0">
                <a:ln w="0"/>
                <a:solidFill>
                  <a:srgbClr val="002060"/>
                </a:solidFill>
                <a:cs typeface="B Nazanin" pitchFamily="2" charset="-78"/>
              </a:rPr>
              <a:t>) اگر دستگاهی به او وصل شده و برداشتن دستگاه موجب مرگ وی می شود، نمی توان چنین کاری را انجام داد.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این موردنیز ازمواردی است که بنحوی تکلیف مراقبت ونظارت رامتوجه مسئولین امر نموده وهشدار دهنده شریک درضمان ووجوب دیه درصورت سهل انگاریها خواهد بود. </a:t>
            </a:r>
            <a:endParaRPr lang="en-US" sz="2400" b="1" cap="all" dirty="0">
              <a:ln w="0"/>
              <a:solidFill>
                <a:srgbClr val="002060"/>
              </a:solidFill>
              <a:cs typeface="B Nazanin" pitchFamily="2" charset="-78"/>
            </a:endParaRPr>
          </a:p>
          <a:p>
            <a:pPr algn="ctr" rtl="1">
              <a:lnSpc>
                <a:spcPct val="150000"/>
              </a:lnSpc>
            </a:pP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3" y="173833"/>
            <a:ext cx="8796298"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solidFill>
                  <a:srgbClr val="0070C0"/>
                </a:solidFill>
                <a:cs typeface="B Nazanin" pitchFamily="2" charset="-78"/>
              </a:rPr>
              <a:t>س3)بیمارانی که از نظر عرف، مرده به حساب می آیند، اما از نظر علم پزشکی زنده می باشند و یا بالعکس چه حکمی دارند؟</a:t>
            </a: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ج)حکم انسان زنده را دارد</a:t>
            </a:r>
            <a:r>
              <a:rPr lang="ar-SA" sz="2000" b="1" cap="all" dirty="0" smtClean="0">
                <a:ln w="0"/>
                <a:solidFill>
                  <a:srgbClr val="0070C0"/>
                </a:solidFill>
                <a:cs typeface="B Nazanin" pitchFamily="2" charset="-78"/>
              </a:rPr>
              <a:t>.</a:t>
            </a:r>
            <a:endParaRPr lang="fa-IR" sz="2000" b="1" cap="all" dirty="0" smtClean="0">
              <a:ln w="0"/>
              <a:solidFill>
                <a:srgbClr val="0070C0"/>
              </a:solidFill>
              <a:cs typeface="B Nazanin" pitchFamily="2" charset="-78"/>
            </a:endParaRPr>
          </a:p>
          <a:p>
            <a:pPr algn="ctr" rtl="1">
              <a:lnSpc>
                <a:spcPct val="150000"/>
              </a:lnSpc>
            </a:pP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س4) پزشکی یقین دارد که عمل جرّاحی روی بیمار تأثیری در زنده ماندن او ندارد که بیمار چه عمل شود یا نشود بیش از مدت کوتاهی زنده نخواهد ماند. آیا جایز است بنا به اصرار همراهان بیمار یا مسئولین بیمارستان اقدام به جرّاحی نماید یا نه؟</a:t>
            </a: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ج)مانع ندارد به شرط آنکه در فوت او تاثیر نداشته باشد.</a:t>
            </a: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 </a:t>
            </a: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س5)آیا پزشک معالج موظّف است عوارض یا ضایعات احتمالی ناشی از عمل جرّاحی را برای بیمار تشریح نماید؟</a:t>
            </a:r>
            <a:endParaRPr lang="en-US" sz="2000" b="1" cap="all" dirty="0">
              <a:ln w="0"/>
              <a:solidFill>
                <a:srgbClr val="0070C0"/>
              </a:solidFill>
              <a:cs typeface="B Nazanin" pitchFamily="2" charset="-78"/>
            </a:endParaRPr>
          </a:p>
          <a:p>
            <a:pPr algn="ctr" rtl="1">
              <a:lnSpc>
                <a:spcPct val="150000"/>
              </a:lnSpc>
            </a:pPr>
            <a:r>
              <a:rPr lang="ar-SA" sz="2000" b="1" cap="all" dirty="0">
                <a:ln w="0"/>
                <a:solidFill>
                  <a:srgbClr val="0070C0"/>
                </a:solidFill>
                <a:cs typeface="B Nazanin" pitchFamily="2" charset="-78"/>
              </a:rPr>
              <a:t>ج) موظّف نیست ولی اگر تحصیل برائت از ضمان عوارض ، متوقّف بر آن باشد باید در اخذ برائت، عوارض و ضایعات را تذکّر دهد.</a:t>
            </a:r>
            <a:endParaRPr lang="en-US" sz="2000" b="1" cap="all" dirty="0">
              <a:ln w="0"/>
              <a:solidFill>
                <a:srgbClr val="0070C0"/>
              </a:solidFill>
              <a:cs typeface="B Nazanin" pitchFamily="2" charset="-78"/>
            </a:endParaRPr>
          </a:p>
        </p:txBody>
      </p:sp>
    </p:spTree>
    <p:extLst>
      <p:ext uri="{BB962C8B-B14F-4D97-AF65-F5344CB8AC3E}">
        <p14:creationId xmlns:p14="http://schemas.microsoft.com/office/powerpoint/2010/main" val="1748881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4" end="4"/>
                                            </p:txEl>
                                          </p:spTgt>
                                        </p:tgtEl>
                                        <p:attrNameLst>
                                          <p:attrName>style.visibility</p:attrName>
                                        </p:attrNameLst>
                                      </p:cBhvr>
                                      <p:to>
                                        <p:strVal val="visible"/>
                                      </p:to>
                                    </p:set>
                                    <p:animEffect transition="in" filter="wheel(1)">
                                      <p:cBhvr>
                                        <p:cTn id="22" dur="2000"/>
                                        <p:tgtEl>
                                          <p:spTgt spid="225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5" end="5"/>
                                            </p:txEl>
                                          </p:spTgt>
                                        </p:tgtEl>
                                        <p:attrNameLst>
                                          <p:attrName>style.visibility</p:attrName>
                                        </p:attrNameLst>
                                      </p:cBhvr>
                                      <p:to>
                                        <p:strVal val="visible"/>
                                      </p:to>
                                    </p:set>
                                    <p:animEffect transition="in" filter="wheel(1)">
                                      <p:cBhvr>
                                        <p:cTn id="27" dur="2000"/>
                                        <p:tgtEl>
                                          <p:spTgt spid="2252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6" end="6"/>
                                            </p:txEl>
                                          </p:spTgt>
                                        </p:tgtEl>
                                        <p:attrNameLst>
                                          <p:attrName>style.visibility</p:attrName>
                                        </p:attrNameLst>
                                      </p:cBhvr>
                                      <p:to>
                                        <p:strVal val="visible"/>
                                      </p:to>
                                    </p:set>
                                    <p:animEffect transition="in" filter="wheel(1)">
                                      <p:cBhvr>
                                        <p:cTn id="32" dur="2000"/>
                                        <p:tgtEl>
                                          <p:spTgt spid="2252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7" end="7"/>
                                            </p:txEl>
                                          </p:spTgt>
                                        </p:tgtEl>
                                        <p:attrNameLst>
                                          <p:attrName>style.visibility</p:attrName>
                                        </p:attrNameLst>
                                      </p:cBhvr>
                                      <p:to>
                                        <p:strVal val="visible"/>
                                      </p:to>
                                    </p:set>
                                    <p:animEffect transition="in" filter="wheel(1)">
                                      <p:cBhvr>
                                        <p:cTn id="37" dur="2000"/>
                                        <p:tgtEl>
                                          <p:spTgt spid="225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743244"/>
            <a:ext cx="8734565"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8</a:t>
            </a: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/1-صدور گواهی </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002060"/>
                </a:solidFill>
                <a:cs typeface="B Nazanin" pitchFamily="2" charset="-78"/>
              </a:rPr>
              <a:t>س1) برخی از افراد به پزشک مراجعه می کنند و از او تقاضای گواهی پزشکی برای مثل محل کار می نمایندتقاضا وصدور گواهی چه حکمی دارد؟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ج)در فرض مرقوم که پزشک اطمینان به بیماری آن ها دارد، اگر خلاف قانون و مقرّرات مربوطه نباشد، صدور گواهی مانعی ندارد.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س2) صدور گواهی نادرست از طرف پزشک برای بیمار، سهواً یا عمداً، چه حکمی دارد؟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عمداً جایز نیست و در صورت سهو باید در صورت امکان آن را تدارک و جبران کند.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89" y="1485731"/>
            <a:ext cx="7871535"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9/1-برهنه کردن بیمار در اتاق عمل  </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solidFill>
                  <a:srgbClr val="002060"/>
                </a:solidFill>
                <a:cs typeface="B Nazanin" pitchFamily="2" charset="-78"/>
              </a:rPr>
              <a:t>س)آیا به خاطر حفظ فضای استریل اتاق عمل می  توان مجروح را برهنه کرده و از مقابل انظار پزشکان و پیراپزشکان عبور داد؟</a:t>
            </a:r>
            <a:endParaRPr lang="en-US" sz="2800" b="1" cap="all" dirty="0">
              <a:ln w="0"/>
              <a:solidFill>
                <a:srgbClr val="002060"/>
              </a:solidFill>
              <a:cs typeface="B Nazanin" pitchFamily="2" charset="-78"/>
            </a:endParaRPr>
          </a:p>
          <a:p>
            <a:pPr algn="ctr" rtl="1">
              <a:lnSpc>
                <a:spcPct val="150000"/>
              </a:lnSpc>
            </a:pPr>
            <a:r>
              <a:rPr lang="ar-SA" sz="2800" b="1" cap="all" dirty="0">
                <a:ln w="0"/>
                <a:solidFill>
                  <a:srgbClr val="002060"/>
                </a:solidFill>
                <a:cs typeface="B Nazanin" pitchFamily="2" charset="-78"/>
              </a:rPr>
              <a:t>ج) می توان از لباس ها یا ملحفه ای که قبلاً استریل شده، بعد از بیرون آوردن لباس های بیمار استفاده نمود تا بیمار برهنه نباشد.</a:t>
            </a:r>
            <a:endParaRPr lang="en-US" sz="2800" b="1" cap="all" dirty="0">
              <a:ln w="0"/>
              <a:solidFill>
                <a:srgbClr val="002060"/>
              </a:solidFill>
              <a:cs typeface="B Nazanin" pitchFamily="2" charset="-78"/>
            </a:endParaRP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611397"/>
            <a:ext cx="871296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10/1-توصیه پزشک به سقط جنین</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002060"/>
                </a:solidFill>
                <a:cs typeface="B Nazanin" pitchFamily="2" charset="-78"/>
              </a:rPr>
              <a:t>س1</a:t>
            </a:r>
            <a:r>
              <a:rPr lang="fa-IR" sz="2400" b="1" cap="all" dirty="0">
                <a:ln w="0"/>
                <a:solidFill>
                  <a:srgbClr val="002060"/>
                </a:solidFill>
                <a:cs typeface="B Nazanin" pitchFamily="2" charset="-78"/>
              </a:rPr>
              <a:t>)</a:t>
            </a:r>
            <a:r>
              <a:rPr lang="ar-SA" sz="2400" b="1" cap="all" dirty="0">
                <a:ln w="0"/>
                <a:solidFill>
                  <a:srgbClr val="002060"/>
                </a:solidFill>
                <a:cs typeface="B Nazanin" pitchFamily="2" charset="-78"/>
              </a:rPr>
              <a:t> پزشک بعد از معاینه در ماه های اول حاملگی به زن گفته است که استمرار بارداری برای او احتمال خطر جانی دارد و در صورتی که حاملگی ادامه پیدا کند، فرزندش ناقص الخلقه متولد خواهد شد و به همین دلیل دستور سقط جنین داده است، این دستور چه حکمی دارد؟</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ناقص الخلقه بودن جنین، مجوّز شرعی برای سقط جنین، حتّی قبل از ولوج  روح در آن محسوب نمی شود، ولی اگر تهدید حیات مادر بر اثر استمرار حاملگی مستند به نظر پزشک متخصص و مورد اطمینان باشد، سقط جنین قبل از ولوج روح در آن اشکال ندارد.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0"/>
            <a:ext cx="858695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solidFill>
                  <a:srgbClr val="002060"/>
                </a:solidFill>
                <a:cs typeface="B Nazanin" pitchFamily="2" charset="-78"/>
              </a:rPr>
              <a:t>س2</a:t>
            </a:r>
            <a:r>
              <a:rPr lang="fa-IR" sz="2400" b="1" cap="all" dirty="0">
                <a:ln w="0"/>
                <a:solidFill>
                  <a:srgbClr val="002060"/>
                </a:solidFill>
                <a:cs typeface="B Nazanin" pitchFamily="2" charset="-78"/>
              </a:rPr>
              <a:t>)</a:t>
            </a:r>
            <a:r>
              <a:rPr lang="ar-SA" sz="2400" b="1" cap="all" dirty="0">
                <a:ln w="0"/>
                <a:solidFill>
                  <a:srgbClr val="002060"/>
                </a:solidFill>
                <a:cs typeface="B Nazanin" pitchFamily="2" charset="-78"/>
              </a:rPr>
              <a:t>اگر دکتر متخصص تشخیص دهد که اگر جنین با عمل جراحی خارج شده و در دستگاه نگهداری شود، به حیات خود ادامه خواهد داد، آیا اقدام به عمل جراحی جایز است؟  </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با فرض اینکه جنین در دستگاه زنده خواهد ماند، بیرون آوردن آن اشکالی ندارد و فرقی بین قبل از ولوج روح و بعد از ولوج روح نیست</a:t>
            </a:r>
            <a:r>
              <a:rPr lang="ar-SA" sz="2400" b="1" cap="all" dirty="0" smtClean="0">
                <a:ln w="0"/>
                <a:solidFill>
                  <a:srgbClr val="002060"/>
                </a:solidFill>
                <a:cs typeface="B Nazanin" pitchFamily="2" charset="-78"/>
              </a:rPr>
              <a:t>.</a:t>
            </a:r>
            <a:endParaRPr lang="fa-IR" sz="2400" b="1" cap="all" dirty="0" smtClean="0">
              <a:ln w="0"/>
              <a:solidFill>
                <a:srgbClr val="002060"/>
              </a:solidFill>
              <a:cs typeface="B Nazanin" pitchFamily="2" charset="-78"/>
            </a:endParaRPr>
          </a:p>
          <a:p>
            <a:pPr algn="ctr" rtl="1">
              <a:lnSpc>
                <a:spcPct val="150000"/>
              </a:lnSpc>
            </a:pPr>
            <a:endParaRPr lang="en-US" sz="2400" b="1" cap="all" dirty="0">
              <a:ln w="0"/>
              <a:solidFill>
                <a:srgbClr val="002060"/>
              </a:solidFill>
              <a:cs typeface="B Nazanin" pitchFamily="2" charset="-78"/>
            </a:endParaRPr>
          </a:p>
          <a:p>
            <a:pPr algn="ctr" rtl="1">
              <a:lnSpc>
                <a:spcPct val="150000"/>
              </a:lnSpc>
            </a:pPr>
            <a:r>
              <a:rPr lang="en-US" sz="2400" b="1" cap="all" dirty="0">
                <a:ln w="0"/>
                <a:solidFill>
                  <a:srgbClr val="002060"/>
                </a:solidFill>
                <a:cs typeface="B Nazanin" pitchFamily="2" charset="-78"/>
              </a:rPr>
              <a:t> </a:t>
            </a:r>
            <a:r>
              <a:rPr lang="ar-SA" sz="2400" b="1" cap="all" dirty="0">
                <a:ln w="0"/>
                <a:solidFill>
                  <a:srgbClr val="002060"/>
                </a:solidFill>
                <a:cs typeface="B Nazanin" pitchFamily="2" charset="-78"/>
              </a:rPr>
              <a:t>س3)اگر دکتر به دستور مادر، جنین را سقط کند، دیه بعهده کیست؟</a:t>
            </a:r>
            <a:endParaRPr lang="en-US" sz="2400" b="1" cap="all" dirty="0">
              <a:ln w="0"/>
              <a:solidFill>
                <a:srgbClr val="002060"/>
              </a:solidFill>
              <a:cs typeface="B Nazanin" pitchFamily="2" charset="-78"/>
            </a:endParaRPr>
          </a:p>
          <a:p>
            <a:pPr algn="ctr" rtl="1">
              <a:lnSpc>
                <a:spcPct val="150000"/>
              </a:lnSpc>
            </a:pPr>
            <a:r>
              <a:rPr lang="ar-SA" sz="2400" b="1" cap="all" dirty="0">
                <a:ln w="0"/>
                <a:solidFill>
                  <a:srgbClr val="002060"/>
                </a:solidFill>
                <a:cs typeface="B Nazanin" pitchFamily="2" charset="-78"/>
              </a:rPr>
              <a:t>ج) درهرحال،دیه بر عهده ی مباشر سقط می باشد. اگر دکتر مستقیماً سقط را انجام دهد، دیه بر عهده ی اوست و اگر پرستار تزریق نماید، به عهده ی اوست ،اگردکتر به دستورمادر جنین راسقط کند، بر عهده ی دکتر است. اگر مادر دارو بخورد وسقط صورت گیرد بر عهده ی مادر، می باشد و در همه ی موارد، دیه باید به ورثه ی طفل پرداخت شود.</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4" end="4"/>
                                            </p:txEl>
                                          </p:spTgt>
                                        </p:tgtEl>
                                        <p:attrNameLst>
                                          <p:attrName>style.visibility</p:attrName>
                                        </p:attrNameLst>
                                      </p:cBhvr>
                                      <p:to>
                                        <p:strVal val="visible"/>
                                      </p:to>
                                    </p:set>
                                    <p:animEffect transition="in" filter="wheel(1)">
                                      <p:cBhvr>
                                        <p:cTn id="22"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0128" y="614306"/>
            <a:ext cx="8442352" cy="52091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س4)مقداردیه جنین چه مقداراست؟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ج)دیه براى نطفه، ۲۰ مثقال شرعى طلاى سکه دار؛ براى علقه (خون بسته شده) ۴۰ مثقال و براى مضغه (پاره گوشت) ۶۰ مثقال است. اگر استخوان داشته و بدون گوشت باشد، ۸۰ مثقال و اگر گوشت آن را پوشانده و خلقت کامل شده باشد، ۱۰۰ مثقال است. اگر روح در آن دمیده شده؛ چنانچه  پسر باشد، ۱۰۰۰ مثقال اگر دختر باشد، ۵۰۰ مثقال شرعى طلاى سکه دار  دیه دارد. گفتنى است روح در حدود چهار ماهگى، در جنین دمیده مى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99382"/>
            <a:ext cx="8001889"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11/1</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-احکام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ضمان</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در مواردی برای درمان بیمار، پزشک ناچار به ایراد لطمه ای دیگر به بیمار می شود. مثلاً برای احیای قلب بیمار سکته کرده، ماساژ می دهد که منجر به شکستن دنده ها می شود یا برای تحریک رفلکس بیمار به او سیلی می زند و پرده ی کوشش پاره می شود، آیا در موارد فوق پزشک ضامن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نجات جان بیمار، مستلزم ایراد آسیبی بر وی باشد، پزشک ضامن 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495300"/>
            <a:ext cx="8515672" cy="5586145"/>
          </a:xfrm>
          <a:prstGeom prst="rect">
            <a:avLst/>
          </a:prstGeom>
        </p:spPr>
        <p:txBody>
          <a:bodyPr wrap="square">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 در مراکز آموزشی که برای آینده، پزشک متخصص تربیت می نمایند و به دلیل کمی مهارت دستیاران و دانشجویان، عوارض و خطراتی متوجه جان بیمار می گردد، اگر احیاناً نقص عضو و فوتی واقع شود، آیا دستیار مربوطه ضامن است یا پزشک مسئول و استادیار مربوطه؟</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در فرض مزبور دستیار یا هر کس که به بیمار آسیب رسانده ضامن می 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در مواردی که به علل غیرمربوط به کار پزشک، مثل اختلال در دستگاه ها و رفتن برق و مانندآن به بیمار لطمه ای وارد می شود، ضامن کیست؟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در فرض مرقوم پزشک ضامن نیست و کسی که در بررسی دستگاه ها و وصل برق ذخیره و از این قبیل کوتاهی کرده ضامن می 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6140142"/>
          </a:xfrm>
          <a:prstGeom prst="rect">
            <a:avLst/>
          </a:prstGeom>
        </p:spPr>
        <p:txBody>
          <a:bodyPr wrap="square">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گاهی مشاهده می شود که برخی از افراد عادی در امر پزشکی دخالت و قرص، آمپول یا دارویی را برای مریض توصیه می نمایند آیا در صورتی که این امر منجر به مرگ یا آسیب جسمی شود چگونه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اگرفقط توصیف داروکرده ومریض به اختیار خوداقدام به استعمال نموده ضمانی در بین 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س5) اگر پزشک معالج از حاملگی بیمار سؤال نکند و بیمار هم پزشک را در جریان قرار ندهد در صورتی که دارو یا روش تشخیصی مورد استفاده منجر به ضرر و عارضه شود مسئولیّت بر عهده ی کیست؟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روش تشخیصی پزشک معالج یا داروی تجویزی وی که مریض به اعتماد بر تجویز او استعمال نموده موجب ضرر و عارضه شود پزشک ضامن خسارت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41630" y="942264"/>
            <a:ext cx="7556500" cy="45627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س6)در صورتی که بیمار یا ولیّ او به پزشکی که در کارش متخصص و داناست اجازه ی معالجه دهد، آیا در صورت مرگ بیمار، پزشک ضامن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معلوم نیست که طبابت طبیب موجب مرگ او شده باشد ضامن نیست و چنانچه در اثر اشتباه طبیب حادثه واقع شده ضامن است مگر در صورتی که قبل از طبابت تبرّی کرده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693713"/>
            <a:ext cx="8712968" cy="54014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12</a:t>
            </a:r>
            <a:r>
              <a:rPr lang="ar-SA" b="1" dirty="0" smtClean="0"/>
              <a:t>/</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1-افشاى  اسرار بيماران</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dirty="0">
                <a:ln w="1905"/>
                <a:solidFill>
                  <a:srgbClr val="7030A0"/>
                </a:solidFill>
                <a:effectLst>
                  <a:innerShdw blurRad="69850" dist="43180" dir="5400000">
                    <a:srgbClr val="000000">
                      <a:alpha val="65000"/>
                    </a:srgbClr>
                  </a:innerShdw>
                </a:effectLst>
                <a:cs typeface="B Nazanin" pitchFamily="2" charset="-78"/>
              </a:rPr>
              <a:t>س1) اگر بیمار نارضایتی خود را از افشای بیماری خود اعلام نماید، ولی ضرورت درمان اقتضا می  کند که نوع بیماری برای بستگانش فاش شود، وظیفه ی پزشک معالج در این صورت چیست؟</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ar-SA" sz="2400" b="1" dirty="0">
                <a:ln w="1905"/>
                <a:solidFill>
                  <a:srgbClr val="7030A0"/>
                </a:solidFill>
                <a:effectLst>
                  <a:innerShdw blurRad="69850" dist="43180" dir="5400000">
                    <a:srgbClr val="000000">
                      <a:alpha val="65000"/>
                    </a:srgbClr>
                  </a:innerShdw>
                </a:effectLst>
                <a:cs typeface="B Nazanin" pitchFamily="2" charset="-78"/>
              </a:rPr>
              <a:t>ج) در صورتی که نجات جان او بستگی به آن داشته باشد، لازم است.</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ar-SA" sz="2400" b="1" dirty="0">
                <a:ln w="1905"/>
                <a:solidFill>
                  <a:srgbClr val="7030A0"/>
                </a:solidFill>
                <a:effectLst>
                  <a:innerShdw blurRad="69850" dist="43180" dir="5400000">
                    <a:srgbClr val="000000">
                      <a:alpha val="65000"/>
                    </a:srgbClr>
                  </a:innerShdw>
                </a:effectLst>
                <a:cs typeface="B Nazanin" pitchFamily="2" charset="-78"/>
              </a:rPr>
              <a:t>س2)بسیاری اوقات پزشکان حقایق دردناکی را در مورد بیمار کشف می نمایند،افشای این اسرار به افراد نزدیک او چگونه است؟</a:t>
            </a:r>
            <a:br>
              <a:rPr lang="ar-SA" sz="2400" b="1" dirty="0">
                <a:ln w="1905"/>
                <a:solidFill>
                  <a:srgbClr val="7030A0"/>
                </a:solidFill>
                <a:effectLst>
                  <a:innerShdw blurRad="69850" dist="43180" dir="5400000">
                    <a:srgbClr val="000000">
                      <a:alpha val="65000"/>
                    </a:srgbClr>
                  </a:innerShdw>
                </a:effectLst>
                <a:cs typeface="B Nazanin" pitchFamily="2" charset="-78"/>
              </a:rPr>
            </a:br>
            <a:r>
              <a:rPr lang="ar-SA" sz="2400" b="1" dirty="0">
                <a:ln w="1905"/>
                <a:solidFill>
                  <a:srgbClr val="7030A0"/>
                </a:solidFill>
                <a:effectLst>
                  <a:innerShdw blurRad="69850" dist="43180" dir="5400000">
                    <a:srgbClr val="000000">
                      <a:alpha val="65000"/>
                    </a:srgbClr>
                  </a:innerShdw>
                </a:effectLst>
                <a:cs typeface="B Nazanin" pitchFamily="2" charset="-78"/>
              </a:rPr>
              <a:t>ج) موارد مختلف است و اگر صاحب سِر، راضی نیست نباید افشاء کند مگر علاج مریض به آن متوقف و منحصر باشد.</a:t>
            </a:r>
            <a:endParaRPr lang="en-US"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25050238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9" y="1515589"/>
            <a:ext cx="8523946"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س3)آیا می  توان پرونده ای را که اسرار بیمار در آن بایگانی می  شود، در اختیار پزشکان دیگر غیر از پزشک معالج یا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بستگان بیمار قرار داد؟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موارد آن مختلف است و در صورتی که این عمل باعث دستیابی به معالجه ی بیمار و یا نجات جان بیماران دیگر باشد، مانعی ندارد و بلکه در مواردی لازم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157446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476672"/>
            <a:ext cx="7875875"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دیگراحکام افشای اسرار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1ـ مقصود از سرّ بيمار، مرض يا ناراحتى بيمار است كه مردم با ديدن او از آن اطلاع پيدا نمى كنند.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2ـ افشاى سرّ و عيوب بيماران جايز نيست مگر در موارد خاص كه در مسائل بعد مى آيد.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3ـ اگر پزشك متوجه شود در شخص يك نوع بيمارى وجود دارد كه به ديگران سرايت مى كند و كتمان آن مفسده اجتماعى مهمى خواهد داشت، نبايد آن را كتمان نمايد بلكه بايد به مراجع مربوطه اطلاع دهد.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4ـ در آزمايش هايى كه قبل از ازدواج صورت مى گيرد، اگر پزشك يا مسئول آزمايشگاه متوجه شود كه شخص معتاد است، گفتن آن به اولياى دختر و يا اگر دختر معتاد است گفتن آن به پسر لازم است. همچنين اگر متوجه شوند شخص داراى مرضى است كه موجب بحران هاى خانوادگى و يا اجتماعى مى شود ـ مانند تالاسمى، سفليس، ايدز ومانندآن ـ اطلاع آن به طرف مقابل و مراجع ذى صلاح لازم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068030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80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B Nazanin" pitchFamily="2" charset="-78"/>
              </a:rPr>
              <a:t>11</a:t>
            </a:r>
            <a:endParaRPr lang="fa-IR" sz="8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B Nazanin" pitchFamily="2" charset="-78"/>
            </a:endParaRPr>
          </a:p>
          <a:p>
            <a:pPr marL="0" indent="0" algn="ctr">
              <a:buNone/>
            </a:pPr>
            <a:r>
              <a:rPr lang="fa-IR" sz="8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B Nazanin" pitchFamily="2" charset="-78"/>
              </a:rPr>
              <a:t>احکام </a:t>
            </a:r>
            <a:r>
              <a:rPr lang="fa-IR" sz="8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B Nazanin" pitchFamily="2" charset="-78"/>
              </a:rPr>
              <a:t>بهداشت ودرمان</a:t>
            </a:r>
            <a:endParaRPr lang="en-US" sz="8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487705"/>
            <a:ext cx="8712968"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5ـ در صورتى كه مداواى بيمار متوقف بر افشاى سرّ او باشد، پزشك مى تواند به نزديكان او اطلاع دهد ولى بايد به مقدار ضرورت اكتفا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6ـ در صورتى كه براى شخص فاش شدن بيمارى مخفى اش مهم نباشد كتمان آن واجب نيست، امّا اگر گفتن آن غيبت محسوب شود، حرام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7ـ هرگاه مطّلع شدن بيمار از نوع بيمارى خويش موجب وحشت و در نتيجه تشديد بيمارى و صعوبت علاج يا تسريع در مرگ وى شود، مطّلع ساختن او جايز نيست و همچنين است اگر عدم اطلاع وى موجب تسريع در درمان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8ـ هرگاه آگاه نكردن بيمار از نوع بيمارى اش موجب بى توجهى وى نسبت به درمان بيمارى شود و ضررى از اين جهت به او برسد، آگاه ساختن بيمار از نوع بيمارى اش لازم است</a:t>
            </a:r>
            <a:r>
              <a:rPr lang="ar-SA" dirty="0"/>
              <a:t>.</a:t>
            </a:r>
            <a:r>
              <a:rPr lang="en-US" dirty="0"/>
              <a:t>  </a:t>
            </a:r>
          </a:p>
        </p:txBody>
      </p:sp>
    </p:spTree>
    <p:extLst>
      <p:ext uri="{BB962C8B-B14F-4D97-AF65-F5344CB8AC3E}">
        <p14:creationId xmlns:p14="http://schemas.microsoft.com/office/powerpoint/2010/main" val="72752111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476672"/>
            <a:ext cx="8573613" cy="60324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2) احکام پزشکی مربوط به دانشجویان </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1-لمس ونگاه در معاینه </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س1) گاهی در هنگام آموزش با مسئله معاینه غیرمحارم مواجه می شویم و نمی دانیم این کار برای آینده ضرورت دارد یا خیر؟ ولی به هر حال جزئی از روش درسی دانشگاه ها و وظیفه دانشجویی رشته پزشکی و یا حتّی تکلیفی از طرف استاد است. با توجه به این مطالب آیا انجام معاینات مزبور برای ما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ج)مجرد اینکه معاینه پزشکی، از برنامه های آموزشی و یا از تکالیف استاد به دانشجو است، مجوّز شرعی برای ارتکاب امر خلاف شرع محسوب نمی شود، بلکه ملاک در این زمینه فقط نیاز آموزشی برای نجات جان انسان و یا اقتضاء ضرورت می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691120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1511739"/>
            <a:ext cx="8154906"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 تحصیل و فراگیری علم پزشکی از طریق معایناتی که فی</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نفسه حرام هستند، چنانچه یادگرفتن این علم و شناخت راه</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های درمان بیماری</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متوقف بر آن باشد،چه حکمی دارد؟                                                                                      ج)اگر دانشجو اطمینان داشته باشد که توانایی نجات جان انسان</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ها در آینده متوقف بر اطلاعاتی است که از این طریق به </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دست می آید و نیز مطمئن باشد که در آینده در معرض مراجعه</a:t>
            </a: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ی بیماران بوده و مسئولیت نجات جان آنان را بر عهده خواهد داشت ، اشکال  ندارد.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99735458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612127"/>
            <a:ext cx="8568951"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1/1- نگاه کردن به تصویر نامحرم</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نگاه کردن به عکس مردان و زنان غیرمسلمان که در کتاب</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 اختصاصی رشته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 درسی دانشجویان به صورت نیمه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عریان وجود دارد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خوف ترتّب مفسده در آن وجود نداشته باشد، اشکال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س2) نگاهدانشجویان رشته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 پزشکی در خلال تحصیل،به عکس</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و فیلم</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 مختلفی  ازجمله اعضای تناسلی بدن به قصد آموزش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ج)نگاه کردن به فیلم</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و تصاویر فی نفسه اشکال ندارد، به شرط اینکه به قصد لذت نبوده و خوف ارتکاب حرام وجود نداشته باشد. آنچه حرام است نگاه به بدن غیر مماثل و لمس آن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376489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349206"/>
            <a:ext cx="7416825"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1/2</a:t>
            </a:r>
            <a:r>
              <a:rPr lang="ar-SA"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-نگاه </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ولمس دستگاه</a:t>
            </a:r>
            <a:r>
              <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های تناسلی مصنوعی آموزشی</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در خلال تحصیلات دانشگاهی، برای آموزش از دستگاه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 تناسلی مصنوعی که از مواد پلاستیکی ساخته شده اند استفاده می کنند، نگاه کردن و لمس آن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آلت و عورت مصنوعی حکم عورت واقعی را ندارد و نگاه کردن و لمس آن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اشکال ندارد، مگر آنکه به قصد ریبه بوده و یا موجب تحریک شهوت گردد</a:t>
            </a:r>
            <a:r>
              <a:rPr lang="ar-SA" dirty="0"/>
              <a:t>.</a:t>
            </a:r>
            <a:endParaRPr lang="en-US" dirty="0"/>
          </a:p>
        </p:txBody>
      </p:sp>
    </p:spTree>
    <p:extLst>
      <p:ext uri="{BB962C8B-B14F-4D97-AF65-F5344CB8AC3E}">
        <p14:creationId xmlns:p14="http://schemas.microsoft.com/office/powerpoint/2010/main" val="20195444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438479"/>
            <a:ext cx="8352928" cy="30008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dirty="0"/>
              <a:t> </a:t>
            </a:r>
            <a:endParaRPr lang="en-US" dirty="0"/>
          </a:p>
          <a:p>
            <a:pPr algn="ctr" rtl="1">
              <a:lnSpc>
                <a:spcPct val="150000"/>
              </a:lnSpc>
            </a:pPr>
            <a:r>
              <a:rPr lang="fa-IR"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1/3</a:t>
            </a:r>
            <a:r>
              <a:rPr lang="ar-SA"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-آموزش </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پزشکی با دیدن تصاویر عریان</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دیدن تصاویر عریان زنان و مردان غریبه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 مسلمان وغیر مسلمان که جزو امر آموزش پزشکی هستند، اشکالی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نظر به عکس ناشناس بدون ریبه و فساد مانع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4594820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3568" y="620688"/>
            <a:ext cx="7722859" cy="5863144"/>
          </a:xfrm>
          <a:prstGeom prst="rect">
            <a:avLst/>
          </a:prstGeom>
        </p:spPr>
        <p:txBody>
          <a:bodyPr wrap="square">
            <a:spAutoFit/>
          </a:bodyPr>
          <a:lstStyle/>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2- آزمایشات وتحقیقات                                 </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اگر فایده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 آزمایش</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 به سود تمامی افراد بشر باشد، آیا می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تواند خود را در معرض چنین آزمایش</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هایی قرار دهد، با فرض اینکه علم به ضرر یا احتمال ضرر و یا عدم علم به ضرر داشته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جایز نیست مگر ضرورت پزشکی و مصلحت اهم اقتضا نماید و تأمین این ضرورت از راه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 دیگر و بی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خطر و یا کم</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خطرتر امکان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پذیر نباشد.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س2)در صورتی که آزمایش خاص پزشکی برای پیشرفت علم هیچ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گونه ضرری برای بیمار نداشته باشد، آیا پزشک بدون اطلاع به بیمار و بدون کسب اجازه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 او می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تواند چنین اقدامی نماید؟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جایز 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8255033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692696"/>
            <a:ext cx="7722859" cy="4062651"/>
          </a:xfrm>
          <a:prstGeom prst="rect">
            <a:avLst/>
          </a:prstGeom>
        </p:spPr>
        <p:txBody>
          <a:bodyPr wrap="square">
            <a:spAutoFit/>
          </a:bodyPr>
          <a:lstStyle/>
          <a:p>
            <a:pPr algn="ctr" rtl="1">
              <a:lnSpc>
                <a:spcPct val="150000"/>
              </a:lnSpc>
            </a:pPr>
            <a:r>
              <a:rPr lang="ar-SA" dirty="0"/>
              <a:t>.</a:t>
            </a:r>
            <a:endParaRPr lang="en-US" dirty="0"/>
          </a:p>
          <a:p>
            <a:pPr algn="ctr" rtl="1">
              <a:lnSpc>
                <a:spcPct val="150000"/>
              </a:lnSpc>
            </a:pP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3-تشريح و كالبد شكافى</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تشريح جسد غيرمسلمان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تشريح جسد غيرمسلمان و قطع اعضاى او براى آموزش و پيوند، مطلقاً جايز است، و اگر حيات مسلمانى بر اين تشريح متوقّف باشد واجب است، مگر اين كه اولياى او مخالفت كنند و فتنه و فسادى به دنبال داشته باشد</a:t>
            </a:r>
            <a:r>
              <a:rPr lang="en-US" dirty="0"/>
              <a:t>.</a:t>
            </a:r>
            <a:r>
              <a:rPr lang="ar-SA" dirty="0"/>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850252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234746"/>
            <a:ext cx="8397933"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2/3</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-موارد جوازتشریح جسد مسلمان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با توجه به اینکه در شرایط فعلی به دست آوردن جسد انسان کافر ممکن نیست و جامعه ی اسلامی هم محتاج پزشکانی ماهر و زبردست است حکم تشریح مسلم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نجات نفس محترمی یا کشف مطالب پزشکی جدیدی که جامعه به آن نیازمند است ویا دستیابی به اطلاعاتی راجع به یک بیماری که زندگی مردم را تهدید می  کند، منوط به تشریح باشد، این عمل جایز است. وتشریح غیرمسلمان ممکن نباشد،تشریح جسد مسلم مانعی ندارد</a:t>
            </a:r>
            <a:r>
              <a:rPr lang="ar-SA" dirty="0"/>
              <a:t>.</a:t>
            </a:r>
            <a:endParaRPr lang="en-US" dirty="0"/>
          </a:p>
        </p:txBody>
      </p:sp>
    </p:spTree>
    <p:extLst>
      <p:ext uri="{BB962C8B-B14F-4D97-AF65-F5344CB8AC3E}">
        <p14:creationId xmlns:p14="http://schemas.microsoft.com/office/powerpoint/2010/main" val="5946258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407502"/>
            <a:ext cx="825857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3/3- دیه برای تشريح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س)حکم دیه برای تشریح چیست؟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ج)تشریح ميّت غير مسلمان ديه ندارد، ودرمورد ميّت مسلمان اگر تشريح آن براى آموزش پزشكى لازم باشد، به اين معنى كه حفظ جان مسلمانان متوقف بر اين آموزش باشد ـ در اين صورت ـ ديه اى بر آن مترتّب نيست و همچنين است در صورتى كه شخص وصيّت كرده باشد</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4/3</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-نگاه به جسد نامحرم و لمس آن در زمان تشریح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صورت جایز بودن کالبد شکافی، حکم نگاه نامحرم به بدن میت و مس میت موقع کالبد شکافی چیست؟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درمان بیماری ها و یا نجات نفس محترمی متوقف بر آموزشی باشد که یاد گرفتن آن مستلزم نگاه به عورت دیگران است، اشکال ندارد.ودرموردغسل مس میت، اگر میت را غسل نداده باشند در صورت مس کردن آن، غسل واجب بر آن مترتب است</a:t>
            </a:r>
            <a:r>
              <a:rPr lang="ar-SA" dirty="0"/>
              <a:t>.</a:t>
            </a:r>
            <a:endParaRPr lang="en-US" dirty="0"/>
          </a:p>
        </p:txBody>
      </p:sp>
    </p:spTree>
    <p:extLst>
      <p:ext uri="{BB962C8B-B14F-4D97-AF65-F5344CB8AC3E}">
        <p14:creationId xmlns:p14="http://schemas.microsoft.com/office/powerpoint/2010/main" val="38425135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2636912"/>
            <a:ext cx="8928992" cy="1143000"/>
          </a:xfrm>
        </p:spPr>
        <p:txBody>
          <a:bodyPr>
            <a:noAutofit/>
          </a:bodyPr>
          <a:lstStyle/>
          <a:p>
            <a:pPr>
              <a:lnSpc>
                <a:spcPct val="150000"/>
              </a:lnSpc>
            </a:pPr>
            <a:r>
              <a:rPr lang="ar-SA" sz="7200" b="1" dirty="0">
                <a:ln w="1905"/>
                <a:solidFill>
                  <a:srgbClr val="7030A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1)احکام مربوط به  متصدیان امردرمان</a:t>
            </a:r>
            <a:r>
              <a:rPr lang="en-US" b="1" dirty="0">
                <a:ln w="1905"/>
                <a:solidFill>
                  <a:srgbClr val="7030A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
            </a:r>
            <a:br>
              <a:rPr lang="en-US" b="1" dirty="0">
                <a:ln w="1905"/>
                <a:solidFill>
                  <a:srgbClr val="7030A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br>
            <a:r>
              <a:rPr lang="ar-SA" sz="3600" b="1" dirty="0">
                <a:ln w="1905"/>
                <a:solidFill>
                  <a:srgbClr val="7030A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1/1- ضرورت فراگیری علوم پزشکی موردابتلای بیماران ومراجعین</a:t>
            </a:r>
            <a:r>
              <a:rPr lang="en-US" dirty="0"/>
              <a:t/>
            </a:r>
            <a:br>
              <a:rPr lang="en-US" dirty="0"/>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 یادگیری علوم پزشکی  چه حکمی دارد؟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ج)یادگیری علوم پزشکی درحد رفع نیازهای ضروری، واجب کفائی است،واگردرمراکزدرمانی به مقدارکافی کادرموردنیاز نباشد، همه متصدیان  امور درمانی موظف به فراهم نمودن زمینه آموزش وتربیت نیروهای موردنیاز درمانی هستند؛بدیهی است چنانچه سهل انگاری دراین مهم موجب منکراتی مانند رجوع بیماران به غیر همگن شود ، گناه متوجه همگان خواهدشد.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430584"/>
            <a:ext cx="8474602"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dirty="0"/>
              <a:t> </a:t>
            </a:r>
            <a:endParaRPr lang="en-US" dirty="0"/>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3/5</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تشریح جسد مسلمان اعدامی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می توان جسد افراد به ظاهر مسلمان را که به خاطراموری مانند ارتدادو فساد اخلاقی  اعدام شده اند، تشریح کرد؟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درمورد ارتداد،چون محکوم به کفر است ، استفاده از جسد او مانع ندارد.اما از اجساد متعلق به مسلمان و کسی که محکوم به اسلام است استفاده نشود، مگر آن که ضرورت باشد</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3/6</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تشریح جسد بی  وارث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س)در دانشگاه های علوم پزشکی، از اجساد افرادی که صاحب ندارند، برای تشریح و یادگیری دانشجویان استفاده می شود و یا اعضای آن ها را مثل قلب، کبد و کلیه اغلب بدون اجازه ی صاحبان میت در شیشه ها نگهداری می کنند، لطفاً نظرتان را در این مورد بیان فرمایید؟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نداشتن صاحب، دلیل بر جواز امر مذکور نیست</a:t>
            </a:r>
            <a:r>
              <a:rPr lang="ar-SA" dirty="0"/>
              <a:t>.</a:t>
            </a:r>
            <a:endParaRPr lang="en-US" dirty="0"/>
          </a:p>
        </p:txBody>
      </p:sp>
    </p:spTree>
    <p:extLst>
      <p:ext uri="{BB962C8B-B14F-4D97-AF65-F5344CB8AC3E}">
        <p14:creationId xmlns:p14="http://schemas.microsoft.com/office/powerpoint/2010/main" val="711242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96625" y="1343819"/>
            <a:ext cx="7556500" cy="44319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7/3</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تشریح جسد مجهول  الهویه دربلاداسلامی</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20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س)گاهی اوقات ممکن است جسد مجهول الهویه ای پیدا شود که هیچ اطلاعی از ملیّت و مذهب او وجود ندارد؟ آیا چنین اجسادی قابل تشریح هستند یا نه؟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20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در بلاد اسلامی، باشد جایز نیست. چون حکم اسلام بر او مترتب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439418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99592" y="548680"/>
            <a:ext cx="75565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3)</a:t>
            </a: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احکام پزشکی مربوط به آزمایشگاه</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3/1</a:t>
            </a:r>
            <a:r>
              <a:rPr lang="ar-SA"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-احکام تلقیح مصنوعی</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لقاح مصنوعی از یک زن و شوهر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لقاح آزمایشگاهی در صورتی که اسپرم و تخمک از زن و شوهر شرعی باشد، جایز است؟ و بر فرض جواز، آیا جایز است این کار توسط پزشکان اجنبی صورت بگیرد؟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عمل مذکور فی نفسه اشکال ندارد، ولی واجب است از مقدمات حرام مانند لمس و نظر اجتناب شود</a:t>
            </a:r>
            <a:r>
              <a:rPr lang="en-US" dirty="0"/>
              <a:t>.</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21629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836712"/>
            <a:ext cx="774313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تلقیح نطفه ی مردی نامحرم به همسر مردی که بچه دار نمی شود، از طریق قراردادن نطفه در رحم او جایز است؟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ج)تلقیح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زن از طریق نطفه ی مرد اجنبی فی نفسه اشکال ندارد، ولی باید از مقدمات حرام از قبیل نگاه و لمس حرام و غیر آن ها اجتناب شود و به هر حال در صورتی که با این روش کودکی به دنیا بیاید، ملحق به شوهر آن زن نمی شود؛ بلکه ملحق به صاحب نطفه و به زنی است که صاحب رحم و تخمک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5401167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415991"/>
            <a:ext cx="8424935"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2-روش های برداشت تخمک از زن</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آنجایی که در انجام لقاح آزمایشگاهی، جهت آبستنی مصنوعی، گرفتن اسپرم (نطفه) از شوهر و نیز برداشت تخمک از تخمدان زن ضرورت دارد، برداشت تخمک از تخمدان با هدایت سونوگرافی از طریق مهبل (واژن) زن، ویابا هدایت سونوگرافی، از طریق لاپاراسکوپی توسط متخصص زنان و در اتاق عمل، تحت شرایط کاملاً استریل (بهداشتی) چه حکمی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ج)درتمامی مواردعمل مذکور فی نفسه اشکال ندارد،ولی واجب است ازمقدمات حرام مانندلمس ونظراجتناب شود.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3-تلقیح مستقیم</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آیا این امکان هست که اسپرم اهدایی را با تخمک همسر بیمار در آزمایشگاه ممزوج نکرد، بلکه مستقیماً به داخل رحم همسر بیمار تلقیح نمود تا جنین در همان جا تشکیل شود؟                                                                                     ج) فی نفسه اشکال ندارد و در این صورت با فرض اینکه تخمک از همسر بیمار است، طفل فرزند او می باشد و به شوهرش محرم است</a:t>
            </a:r>
            <a:r>
              <a:rPr lang="ar-SA" dirty="0"/>
              <a:t>.</a:t>
            </a:r>
            <a:endParaRPr lang="en-US" dirty="0"/>
          </a:p>
        </p:txBody>
      </p:sp>
    </p:spTree>
    <p:extLst>
      <p:ext uri="{BB962C8B-B14F-4D97-AF65-F5344CB8AC3E}">
        <p14:creationId xmlns:p14="http://schemas.microsoft.com/office/powerpoint/2010/main" val="45888197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4" end="4"/>
                                            </p:txEl>
                                          </p:spTgt>
                                        </p:tgtEl>
                                        <p:attrNameLst>
                                          <p:attrName>style.visibility</p:attrName>
                                        </p:attrNameLst>
                                      </p:cBhvr>
                                      <p:to>
                                        <p:strVal val="visible"/>
                                      </p:to>
                                    </p:set>
                                    <p:animEffect transition="in" filter="wheel(1)">
                                      <p:cBhvr>
                                        <p:cTn id="32" dur="2000"/>
                                        <p:tgtEl>
                                          <p:spTgt spid="2252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5" end="5"/>
                                            </p:txEl>
                                          </p:spTgt>
                                        </p:tgtEl>
                                        <p:attrNameLst>
                                          <p:attrName>style.visibility</p:attrName>
                                        </p:attrNameLst>
                                      </p:cBhvr>
                                      <p:to>
                                        <p:strVal val="visible"/>
                                      </p:to>
                                    </p:set>
                                    <p:animEffect transition="in" filter="wheel(1)">
                                      <p:cBhvr>
                                        <p:cTn id="37"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752050"/>
            <a:ext cx="835292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2/3- تغییر وتعیین جنسیت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حکم عمل جراحی تغییر جنسیت                                                                                                                  س1)برخی از افراد در ظاهر مذکر هستند ولی از جهات روحی و روانی ویژگی‌های جنس مونّث را دارند و تمایلات جنسی زنانه در آنان به‌طور کامل وجود دارد و اگر مبادرت به تغییر جنسیت نکنند به فساد می افتند. آیا معالجه آنان از طریق انجام عمل جراحی جایز است؟                                                                                                                                              ج) عمل جرّاحی مذکور برای کشف و آشکار کردن واقعیت جنسی آنان اشکال ندارد، به شرطی که این کار مستلزم فعل حرام و ترتّب مفسده ای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نباشد</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اجوبة الاستفتائات، سؤال  1279)</a:t>
            </a:r>
          </a:p>
          <a:p>
            <a:pPr algn="ctr" rtl="1">
              <a:lnSpc>
                <a:spcPct val="150000"/>
              </a:lnSpc>
            </a:pPr>
            <a:endPar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 انجام عمل جراحی برای الحاق فرد خنثی به زن یا مرد چه حکمی دارد؟</a:t>
            </a: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اين کار فی‏نفسه اشکال ندارد، ولی واجب است از مقدمات حرام پرهيز شود.(همان،س1280) </a:t>
            </a:r>
          </a:p>
          <a:p>
            <a:pPr algn="ctr" rtl="1">
              <a:lnSpc>
                <a:spcPct val="150000"/>
              </a:lnSpc>
            </a:pP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90316428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968607"/>
            <a:ext cx="7970546" cy="37471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2-تغییر جنسیت افراد دو جنسی</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تغییر جنسیت برای دوجنسی  ها و اشخاص خنثی که تغییر جنسیت در عمل برای آنان ممکن است تا آن ها را به یکی از دو جنس ملحق کنند، و همچنین زنان و مردانی که آثار مرد یا زن بودن به روشنی در آن ها دیده می شود و لکن در خود بعضی از آثار جنس مخالف و از جمله حرکات و رفتار و سکنات جنس مخالف رامشاهده می کنند،جایزاست یا نه؟و آیا تنقیص جنسیت جایز است یا نه؟ لطفاً جواب را مشروحاً بیان فرمایید.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عمل جرّاحی مذکور برای کشف و آشکار کردن واقعیت جنسی آنان اشکال ندارد، به شرطی که این کار مستلزم فعل حرام و ترتّب مفسده ای نباشد</a:t>
            </a:r>
            <a:r>
              <a:rPr lang="ar-SA" dirty="0"/>
              <a:t>.</a:t>
            </a:r>
            <a:endParaRPr lang="en-US" dirty="0"/>
          </a:p>
        </p:txBody>
      </p:sp>
    </p:spTree>
    <p:extLst>
      <p:ext uri="{BB962C8B-B14F-4D97-AF65-F5344CB8AC3E}">
        <p14:creationId xmlns:p14="http://schemas.microsoft.com/office/powerpoint/2010/main" val="376826428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8113" y="-29724"/>
            <a:ext cx="8784976"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3-تغییر ژنتیکی جنین انسان</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تغییر ژنتیکی جنین انسان به منظو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مستلزم مفسده ای نباشد، فی نفسه منعی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3/3- تشریح میّت و پیوند اعضاء</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تشریح میت برای کشف حقیقت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تشریح برای تحقیق در علت مرگ در صورت مشکوک بودن، مانند شک در اینکه میّت بر اثر سم مرده یا خفگی و یا غیر آن، جایز است یا خیر؟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کشف حقیقت متوقف بر آن باشد، اشکال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2-تشریح جنین سقط شده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91633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484784"/>
            <a:ext cx="817588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تشریح جنین سقط شده در تمامی مراحل عمرش، برای دستیابی به اطلاعاتی در علم بافت شناسی، با توجه به اینکه وجود درس تشریح در دانشکده ی پزشکی ضروری است، چه حکمی 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نجات جان نفس محترمی یا کشف مطالب پزشکی جدیدی که جامعه به آن نیازمند است و یا دستیابی به اطلاعاتی راجع به یک بیماری که زندگی مردم را تهدید می کند، منوط به تشریح جنین سقط شده باشد، این عمل جایز است. ولی سزاوار است که تا حد امکان از جنین سقط شده متعلّق به مسلمانان و یا کسی که محکوم به اسلام است استفاده نشود.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669119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784975"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b="1" dirty="0"/>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3-برداشتن پلاتین از بدن میّت ازطریق تشریح</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استخراج قطعه ی پلاتین از بدن میّت مسلمان از طریق تشریح جسد قبل از دفن، به علت قیمت و کمبود آن، جایز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استخراج پلاتین در فرض سؤال، به شرطی که بی احترامی به میّت محسوب نشود، جایز است</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4-برداشتن اعضاء بیمار زنده جهت پیوندبه زنده</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اگر شخصی مبتلا به بیماری شود و پزشکان از درمان وی ناامید گردند و اعلام نمایند که او به زودی از دنیا خواهد رفت، در این صورت آیا برداشتن اعضای حیاتی بدن او مثل قلب و کلیه و غیره قبل از وفات وی و پیوند آن ها به بدن شخص دیگر جایز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برداشتن اعضای بدن او منجر به مرگ وی شود، حکم قتل او را دارد، و در غیر این صورت اگر با اجازه ی خود او باشد اشکال ندارد.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055135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260648"/>
            <a:ext cx="8064896" cy="4800600"/>
          </a:xfrm>
        </p:spPr>
        <p:txBody>
          <a:bodyPr>
            <a:noAutofit/>
          </a:bodyPr>
          <a:lstStyle/>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س2)وظیفه بانوان درفراگیری علوم موردنیاز جامعه اسلامی درامر بهداشت ودرمان چیست؟</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ج) بر زنان و دختران مسلمان لازم است تا با تحصيل كردن در رشته هاى مختلف پزشكى، خصوصاً زنان و زايمان، نيازهاى   زنان مسلمان را برآورده سازند، تا ديگر احتياجى به دخالت مردان نباشد،وازآنجایی که مقدمه واجب،واجب است ؛متصدیان امر موظف به فراهم نمودن زمینه تحصیلات لازم ورفع موانع دراین مهم هستند وطبعا کوتاهی وسهل انگاری درمقدمه واجب که منجر به ترک واجب شود، جایزنیست.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767580"/>
            <a:ext cx="8550950" cy="517064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5-پیوند اعضای حیوانات به انسان</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آیا می توان برای پیوند اعضا از اعضای حیوانات چه حرام گوشت چه حلال گوشت وچه نجس العین برای انسان استفاده کرد؟ لطفاً نظرتان را در این مورد بفرمایید.</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مانع ندارد ولی نماز خواندن با آن اشکال دارد، مگر اینکه از قبیل چیزهایی باشد که دارای حیات است که با پیوند آن به بدن انسان حیات پیدا کند و جزو بدن انسان گردد. و در حکم مذکور تفاوتی میان انواع حیوانات، حتّی نجس العین نیست</a:t>
            </a:r>
            <a:r>
              <a:rPr lang="ar-SA"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6-پیوند اعضای مسلمان به غیر مسلمان و برعکس</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پیوند اعضای مسلمان به غیر مسلمان و برعکس چه حکمی دارد؟</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اهدای عضو جهت پیوند، فرقی نیست که گیرنده  مسلمان باشد یا غیر مسلمان</a:t>
            </a:r>
            <a:r>
              <a:rPr lang="ar-SA" dirty="0"/>
              <a:t>.</a:t>
            </a:r>
            <a:endParaRPr lang="en-US" dirty="0"/>
          </a:p>
        </p:txBody>
      </p:sp>
    </p:spTree>
    <p:extLst>
      <p:ext uri="{BB962C8B-B14F-4D97-AF65-F5344CB8AC3E}">
        <p14:creationId xmlns:p14="http://schemas.microsoft.com/office/powerpoint/2010/main" val="2178745585"/>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 calcmode="lin" valueType="num">
                                      <p:cBhvr>
                                        <p:cTn id="47" dur="1000" fill="hold"/>
                                        <p:tgtEl>
                                          <p:spTgt spid="4">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4">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4">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en-US" dirty="0"/>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7-اهدای اعضای غیر اصلی انسان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قطع اعضای غیر رئیسه از شخص زنده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ضرر قابل ملاحظه ای نداشته باشد اهدای عضو مانع ندارد</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نبش قبر مسلمان جهت آموزش پزشکی</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نبش قبور اموات ـ اعم از اینکه در قبرستان مسلمانان باشند یا غیر آن هاـ برای دستیابی به استخوان آنان به منظور استفاده های آموزشی در دانشکده ی پزشکی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نبش قبور مسلمانان برای این  کار جایز نیست، مگر آنکه نیاز فوری پزشکی برای دستیابی به آن ها وجود داشته باشد و دسترسی به استخوان میّت غیرمسلمان هم ممکن نباشد.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763628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784975"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4400" dirty="0">
                <a:solidFill>
                  <a:schemeClr val="tx1"/>
                </a:solidFill>
                <a:ea typeface="Calibri"/>
                <a:cs typeface="IranNastaliq"/>
              </a:rPr>
              <a:t>4)  احکام داروها و داروخانه‌ها</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4/1-استفاده از داروهای ضروری حرام یا نجس</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با توجه به اینکه برخی از داروهای ضروری و حیاتی از منابع حرام یا نجس مثل اعضای انسان یا حیوان و غیر آنها تهیه میشوند و معمولاً اینگونه داروها از کشورهای خارجی و غیر مسلمان وارد میشوند، حکم شرعی مصرف اینگونه داروها برای انسان و نیز معامله بر روی آنها چیست؟</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معالجهی بیماری متوقف و منحصر در آن باشد اشکال ندارد.</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4/2-وظیفه داروساز نسبت به بیمار</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نظر به اینکه قانوناً تجویز دارو به عهدهی داروساز نمیباشد، به استثنای داروهای بدون نسخه، چنانچه مریض به حال اضطرار مراجعه کند و با توجه به فوریت، در صورت ندادن دارو، منجر به نقص، جرح یا فوت بیمار گردد، آیا داروساز در عواقب فوق متهم به قصور است؟</a:t>
            </a:r>
          </a:p>
          <a:p>
            <a:pPr algn="ctr" rtl="1">
              <a:lnSpc>
                <a:spcPct val="150000"/>
              </a:lnSpc>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با فرض اینکه طبق قانون رفتار کرده تکلیفی متوجه او نیست.</a:t>
            </a:r>
          </a:p>
        </p:txBody>
      </p:sp>
    </p:spTree>
    <p:extLst>
      <p:ext uri="{BB962C8B-B14F-4D97-AF65-F5344CB8AC3E}">
        <p14:creationId xmlns:p14="http://schemas.microsoft.com/office/powerpoint/2010/main" val="1777688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593685"/>
            <a:ext cx="828092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4/3-فروش داروی خطرناک بدون تجویز پزشک</a:t>
            </a:r>
          </a:p>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فروش داروهایی که مصرف آنها عوارض شدید در بردارد، بدون تجویز پزشک جایز است؟</a:t>
            </a:r>
          </a:p>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بدون تجویز دکتر، فروخته نشود.</a:t>
            </a:r>
          </a:p>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5/3-  ضمان ضرر ناشى از حساسيت دارويى بيمار  </a:t>
            </a:r>
          </a:p>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اگر با تجويز دارو، بيمار به آن حساسيت پيدا كرده و دچار عوارض شديد يا مرگ شود، آيا پزشك معالج در قبال اين عوارض، مسئوليتى خواهد داشت؟</a:t>
            </a:r>
          </a:p>
          <a:p>
            <a:pPr algn="ctr" rtl="1">
              <a:lnSpc>
                <a:spcPts val="4700"/>
              </a:lnSpc>
              <a:defRPr/>
            </a:pP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كسى كه آن دارو را به بيمار خورانده يا تزريق كرده ضامن است. مگرآن که پيش از اقدام بر عمل جراحى يا هر عمل علاجى ديگر از بيمار يا از اولياى وى برائت از ضمان پيشاپيش بگيرد که در اين صورت ضامن نيست.</a:t>
            </a:r>
          </a:p>
        </p:txBody>
      </p:sp>
    </p:spTree>
    <p:extLst>
      <p:ext uri="{BB962C8B-B14F-4D97-AF65-F5344CB8AC3E}">
        <p14:creationId xmlns:p14="http://schemas.microsoft.com/office/powerpoint/2010/main" val="3149990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36471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400" dirty="0">
                <a:ea typeface="Calibri"/>
                <a:cs typeface="IranNastaliq"/>
              </a:rPr>
              <a:t>5)احکام بیما ر </a:t>
            </a:r>
            <a:r>
              <a:rPr lang="fa-IR" sz="4400" dirty="0" smtClean="0">
                <a:ea typeface="Calibri"/>
                <a:cs typeface="IranNastaliq"/>
              </a:rPr>
              <a:t>ستانها</a:t>
            </a:r>
            <a:endParaRPr lang="en-US" sz="4400" dirty="0">
              <a:ea typeface="Calibri"/>
              <a:cs typeface="IranNastaliq"/>
            </a:endParaRPr>
          </a:p>
          <a:p>
            <a:pPr algn="ctr" rtl="1">
              <a:lnSpc>
                <a:spcPct val="150000"/>
              </a:lnSpc>
            </a:pPr>
            <a:r>
              <a:rPr lang="fa-IR"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5/1</a:t>
            </a:r>
            <a:r>
              <a:rPr lang="ar-SA"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دادن پرونده ی پزشکی بیمار به سایر پزشکان </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آیا می  توان پرونده ای را که اسرار بیمار در آن بایگانی می  شود، در اختیار پزشکان دیگر غیر از پزشک معالج یا بستگان بیمار قرار داد؟</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موارد آن مختلف است و در صورتی که این عمل باعث دستیابی به معالجه ی بیمار و یا نجات جان بیماران دیگر باشد، مانعی ندارد و بلکه در مواردی لازم است</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4678141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88640"/>
            <a:ext cx="8820979" cy="618630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4/5- وادارکردن بیمار به استمناء </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بررسی وضعیت اسپرم ها در مردان نیازمند عمل استمناء است ولی عدم انجام این تست، حیاتی نیست آیا این کار جایز است؟</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برای علاج مرض ضرورت ندارد جایز نیست و در موارد ضرورت حکم سایر محرّمات در موارد ضرورت را دارد</a:t>
            </a:r>
            <a:r>
              <a:rPr lang="ar-SA"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5/5-استفاده از سلول های بنیادین </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استفاده از سلول های بنیادین استخراج شده از جنین انسان قبل از لانه گزینی در رحم برای مقاصد درمانی، جایزاست؟ لازم به یادآوری است که مراکز تحقیقاتی معمولاً نمونه های خود را از جنین های دور ریخته شده در مؤسسه های باروری  (</a:t>
            </a:r>
            <a:r>
              <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F</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V</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I</a:t>
            </a: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به دست می آورند.</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فی نفسه منعی ندارد.</a:t>
            </a:r>
            <a:endParaRPr lang="en-US" sz="2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8424596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 calcmode="lin" valueType="num">
                                      <p:cBhvr>
                                        <p:cTn id="38"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2">
                                            <p:txEl>
                                              <p:pRg st="5" end="5"/>
                                            </p:txEl>
                                          </p:spTgt>
                                        </p:tgtEl>
                                        <p:attrNameLst>
                                          <p:attrName>style.visibility</p:attrName>
                                        </p:attrNameLst>
                                      </p:cBhvr>
                                      <p:to>
                                        <p:strVal val="visible"/>
                                      </p:to>
                                    </p:set>
                                    <p:anim calcmode="lin" valueType="num">
                                      <p:cBhvr>
                                        <p:cTn id="46"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2">
                                            <p:txEl>
                                              <p:pRg st="6" end="6"/>
                                            </p:txEl>
                                          </p:spTgt>
                                        </p:tgtEl>
                                        <p:attrNameLst>
                                          <p:attrName>style.visibility</p:attrName>
                                        </p:attrNameLst>
                                      </p:cBhvr>
                                      <p:to>
                                        <p:strVal val="visible"/>
                                      </p:to>
                                    </p:set>
                                    <p:anim calcmode="lin" valueType="num">
                                      <p:cBhvr>
                                        <p:cTn id="54"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5"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56"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57"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3608" y="260350"/>
            <a:ext cx="756084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2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5/6-جراحی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بینی و گوش جهت زیبایی </a:t>
            </a:r>
          </a:p>
          <a:p>
            <a:pPr algn="ctr">
              <a:lnSpc>
                <a:spcPts val="42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جراحی بینی و یا گوش جهت زیبایی شرعاً چه حکمی دارد؟</a:t>
            </a:r>
          </a:p>
          <a:p>
            <a:pPr algn="ctr">
              <a:lnSpc>
                <a:spcPts val="42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موجب ضرر قابل اعتنا و چشمگیر نباشد، فی نفسه منعی ندارد.</a:t>
            </a:r>
          </a:p>
          <a:p>
            <a:pPr algn="ctr">
              <a:lnSpc>
                <a:spcPts val="42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در صورتی که عمل جراحی زیبایی برای زنان توسط پزشک مرد مستلزم نگاه  کردن و لمس باشد آیا انجام آن جایز است؟</a:t>
            </a:r>
          </a:p>
          <a:p>
            <a:pPr algn="ctr">
              <a:lnSpc>
                <a:spcPts val="42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عمل جراحی زیبایی، درمان بیماری محسوب نمی شود و نگاه کردن و لمسِ حرام به خاطر آن جایز نیست، مگر در مواردی که برای درمان سوختگی و مانند آن باشد و پزشک مجبور به لمس و نگاه کردن باشد.</a:t>
            </a:r>
          </a:p>
        </p:txBody>
      </p:sp>
    </p:spTree>
    <p:extLst>
      <p:ext uri="{BB962C8B-B14F-4D97-AF65-F5344CB8AC3E}">
        <p14:creationId xmlns:p14="http://schemas.microsoft.com/office/powerpoint/2010/main" val="3013548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260648"/>
            <a:ext cx="7560840" cy="4558875"/>
          </a:xfrm>
        </p:spPr>
        <p:txBody>
          <a:bodyPr>
            <a:noAutofit/>
          </a:bodyPr>
          <a:lstStyle/>
          <a:p>
            <a:pPr marL="0" indent="0"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5/7</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-کاشت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مو</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کاشت مو در سر برای کسی که موهای سرش سوخته است و در انظار عمومی مردم از این جهت رنج می برد،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این کار فی نفسه اشکال ندارد، به شرط اینکه از موی حیوان حلال گوشت و یا موی انسان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412899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576" y="260648"/>
            <a:ext cx="7704856"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5/8-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اهداء اعضا  بیمار  مرگ مغزی </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س)اهدای اعضای بیماری که دچار ضایعات مغزی غیر قابل درمان و برگشت شده به گونه ای که فعالیت های مغزی از بین رفته و به حالت اغمای کامل فرو رفته و فاقد تنفس و پاسخ به محرّکات نوری و فیزیکی شده است، به دیگر بیماران چه حکمی دارد؟</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استفاده از اعضای بدن بیمارانی که در سؤال توصیف شده اند، برای معالجه بیماران دیگر، باعث تسریع در مرگ و قطع حیات آنان شود، جایز نیست، در غیر این صورت اگر عمل مزبور با اذن قبلی وی صورت بگیرد و یا نجات نفس محترمی متوقف بر آن عضو مورد نیاز باشد، اشکال ندارد.</a:t>
            </a:r>
          </a:p>
        </p:txBody>
      </p:sp>
    </p:spTree>
    <p:extLst>
      <p:ext uri="{BB962C8B-B14F-4D97-AF65-F5344CB8AC3E}">
        <p14:creationId xmlns:p14="http://schemas.microsoft.com/office/powerpoint/2010/main" val="3228978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755576" y="401613"/>
            <a:ext cx="8100899" cy="54938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400" dirty="0">
                <a:ea typeface="Calibri"/>
                <a:cs typeface="IranNastaliq"/>
              </a:rPr>
              <a:t>6)احکام پزشکی  پرستاران</a:t>
            </a:r>
            <a:endParaRPr lang="en-US" sz="4400" dirty="0">
              <a:ea typeface="Calibri"/>
              <a:cs typeface="IranNastaliq"/>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6/1</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مسئولیت پرستاران نسبت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انجام فرائض دینی بیمار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بسیاری از پرستاران نسبت به ادای فرایض بیماران مراقبت کامل ندارند. مثلاً کمک به بیمار جهت وضوء ساختن، تیمم و وضعیت نمازگزاران و ... در صورتی که بیمار همراه نداشته و نیازمند کمک است آیا پرستار یا کادر خدماتی بیمارستان مسئول نمی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کمک کردن در موارد ذکر شده که معذور را از معذور بودن خارج می کند بر دیگری لازم نیست. بلی خود مکلّف در صورت امکان بدون مشقّت باید کمک بگیرد ولو از پرستار.</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379749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73100"/>
            <a:ext cx="8412802" cy="4800600"/>
          </a:xfrm>
        </p:spPr>
        <p:txBody>
          <a:bodyPr>
            <a:noAutofit/>
          </a:bodyPr>
          <a:lstStyle/>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2/1- وجوب پذیرش بیمارومداوای وی ،توسط طبیب</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س3)حکم  متصدیان امر درامر پذیرش ومداوای بیماران چیست؟                                                                              ج)حفظ جان مسلمان بر هر كسى كه توان حفظ آن را داشته باشد واجب است ؛ بنابر اين ،مداواى بيمار مسلمان در هر شرايطى بر پزشك و مؤسسات پزشكى مانند بيمارستان ها واجب است و خودداری از پذيرش يا مداواى بيمار جایزنیست مگر اين كه مداواى بيمار از عهده آنان خارج باشد كه در اين صورت بايد به پزشك يا مركز صالح ارجاع دهند</a:t>
            </a:r>
            <a:r>
              <a:rPr lang="ar-SA" dirty="0"/>
              <a:t>.</a:t>
            </a:r>
            <a:endParaRPr lang="en-US" dirty="0"/>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764704"/>
            <a:ext cx="8208912"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6/2-وجوب رو به قبله کردن بیمار محتضر</a:t>
            </a:r>
          </a:p>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س)آیا پزشک یا پرستاری که شاهد بیمار محتضر است، رو به قبله کردن بیمار واجب می شود؟ آیا نیاز به اجازه از ولیّ او دارد؟</a:t>
            </a:r>
          </a:p>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بنابر احتیاط واجب است و با علم به رضایت ولی، تحصیل اجازه لازم نیست.</a:t>
            </a:r>
          </a:p>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6/3-کشف عورت و دیدن آن</a:t>
            </a:r>
          </a:p>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نگاه به عورت زنان موقع وضع حمل چه حکمی دارد؟</a:t>
            </a:r>
          </a:p>
          <a:p>
            <a:pPr algn="ctr" rtl="1">
              <a:lnSpc>
                <a:spcPts val="48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ج)جایز نیست زنان پرستار عمداً و بدون اضطرار، به عورت زنان در هنگام وضع حمل نگاه کنند و بر زنان واجب است که در صورت توجه و توانایی، بدن خود را بپوشانند و یا از کس دیگری بخواهند این کار را انجام دهد.</a:t>
            </a:r>
          </a:p>
        </p:txBody>
      </p:sp>
    </p:spTree>
    <p:extLst>
      <p:ext uri="{BB962C8B-B14F-4D97-AF65-F5344CB8AC3E}">
        <p14:creationId xmlns:p14="http://schemas.microsoft.com/office/powerpoint/2010/main" val="1507624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620688"/>
            <a:ext cx="792088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7)احکام پزشکی  مربوط به بیماران</a:t>
            </a:r>
          </a:p>
          <a:p>
            <a:pPr algn="ctr" rtl="1">
              <a:lnSpc>
                <a:spcPct val="150000"/>
              </a:lnSpc>
              <a:defRPr/>
            </a:pPr>
            <a:r>
              <a:rPr lang="fa-IR"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1/7-مراجعه </a:t>
            </a: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به پزشک غیرمماثل</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1)احکام مراجعه به پزشک غیر مماثل </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 آیا مراجعه ی زنان به پزشک مرد که متخصص بیماری های زنان است در صورتی که تخصص او از پزشکان زن بیشتر باشد و یا مراجعه به پزشک زن مشقّت داشته باشد، جایز است؟</a:t>
            </a:r>
          </a:p>
          <a:p>
            <a:pPr algn="ctr" rtl="1">
              <a:lnSpc>
                <a:spcPct val="150000"/>
              </a:lnSpc>
              <a:defRPr/>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معاینه و درمان منوط به نظر و لمسِ حرام باشد، جایز نیست به پزشک مرد مراجعه کنند، مگر در صورتی که مراجعه به پزشک زن حاذق و متخصّص غیرممکن و یا خیلی سخت باشد.</a:t>
            </a:r>
          </a:p>
        </p:txBody>
      </p:sp>
    </p:spTree>
    <p:extLst>
      <p:ext uri="{BB962C8B-B14F-4D97-AF65-F5344CB8AC3E}">
        <p14:creationId xmlns:p14="http://schemas.microsoft.com/office/powerpoint/2010/main" val="4024890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س2)اگر زنی دچار بیماری خفیفی شده به طوری که جانش در خطر نیست، با فرض دوری او از شهر و وجود پزشک مرد در روستا حتماً باید به پزشک خانم در شهر مراجعه کند و یا در همان جا، پزشک مرد مجاز است با انجام معاینات ضروری، اقدام به تشخیص و درمان نماید؟</a:t>
            </a:r>
          </a:p>
          <a:p>
            <a:pPr algn="ctr" rtl="1">
              <a:lnSpc>
                <a:spcPct val="150000"/>
              </a:lnSpc>
              <a:defRPr/>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به طور عادی و بدون حرج و مشقت، رفتن به شهر میسّر است، باید در شهر به پزشک زن مراجعه نماید</a:t>
            </a:r>
            <a:r>
              <a:rPr lang="fa-IR"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a:t>
            </a:r>
          </a:p>
        </p:txBody>
      </p:sp>
    </p:spTree>
    <p:extLst>
      <p:ext uri="{BB962C8B-B14F-4D97-AF65-F5344CB8AC3E}">
        <p14:creationId xmlns:p14="http://schemas.microsoft.com/office/powerpoint/2010/main" val="3265514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395536" y="836712"/>
            <a:ext cx="8199912" cy="3924151"/>
          </a:xfrm>
          <a:prstGeom prst="rect">
            <a:avLst/>
          </a:prstGeom>
        </p:spPr>
        <p:txBody>
          <a:bodyPr wrap="square">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 خون گرفتن توسط نامحرم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اگر برای ازدواج، نیاز به آزمایش خون باشد، چنانچه دکتر زن برای این کار نباشد، آیا دکتر مرد که نامحرم است می  تواند این کار را انجام دهد؟ در صورتی که دکتر زن وجود دارد ولی در اثر بی  توجهی و امثال آن، دکتر مرد اقدام به این کار می  کند تکلیف 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ضرورتی نباشد جایز نیست و سهل انگاری و بی توجّهی مجوّز این امر 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182792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86536" y="998730"/>
            <a:ext cx="8505944" cy="4755148"/>
          </a:xfrm>
          <a:prstGeom prst="rect">
            <a:avLst/>
          </a:prstGeom>
        </p:spPr>
        <p:txBody>
          <a:bodyPr wrap="square">
            <a:spAutoFit/>
          </a:bodyPr>
          <a:lstStyle/>
          <a:p>
            <a:pPr rtl="1"/>
            <a:r>
              <a:rPr lang="ar-SA" dirty="0"/>
              <a:t> </a:t>
            </a:r>
            <a:endParaRPr lang="en-US" dirty="0"/>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 مراجعه به غیرمماثل درامرنازایی</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آیا نازایی حکم مرض را دارد تا مراجعه به دکتر مرد حاذق تر، مجاز باشد؟ و با توجه به بالا رفتن سن بنده و اینکه تا جایی که توانسته ام نزد دکترهای مجرب زن رفته ام، فعلاً مجاز به معاینه شدن توسط دکتر مرد هستم یا خیر؟</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ج)نازائی فی نفسه، بیماری محسوب نمی  شود و مجوز مراجعه به پزشک نامحرم برای لمس و نظر حرام نمی گردد. بلی اگر احتمال عقلایی می دهید که نازایی شما ناشی از بیماری قابل علاج باشد و دسترسی به پزشک زن که بتواند شما را معالجه و معاینه کند ندارید، مراجعه به پزشک مرد جهت معاینه و معالجه اشکال ندارد.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258723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638690"/>
            <a:ext cx="8208912"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2/7</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-احکام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زایمان</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جلوگیری از بارداری </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س)آیا برای زنی که سالم است، جلوگیری از بارداری به طور موقت از طریق به کارگیری وسایل و موادی که از انعقاد نطفه جلوگیری می کنند، جایز است؟</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با موافقت شوهر باشد، اشکال ندارد.</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2) استفاده از دستگاه های جلوگیری از بارداری </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س)استفاده از یکی از دستگاه های جلوگیری از بارداری که چگونگی جلوگیری از حاملگی توسط آن تا به امروز معلوم نشده، ولی به عنوان وسیله ای برای جلوگیری از بارداری شناخته شده است، چه حکمی دارد؟</a:t>
            </a:r>
          </a:p>
          <a:p>
            <a:pPr algn="ctr" rtl="1">
              <a:lnSpc>
                <a:spcPct val="150000"/>
              </a:lnSpc>
              <a:defRPr/>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موجب از بین رفتن نطفه بعد از استقرار آن در رحم شود و یا مستلزم نگاه و لمس حرام باشد، جایز نیست.</a:t>
            </a:r>
          </a:p>
        </p:txBody>
      </p:sp>
    </p:spTree>
    <p:extLst>
      <p:ext uri="{BB962C8B-B14F-4D97-AF65-F5344CB8AC3E}">
        <p14:creationId xmlns:p14="http://schemas.microsoft.com/office/powerpoint/2010/main" val="348659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188640"/>
            <a:ext cx="8319649"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3</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جلوگیری ازبارداری درصورت خوف ضرر </a:t>
            </a:r>
          </a:p>
          <a:p>
            <a:pPr algn="ctr" rtl="1">
              <a:lnSpc>
                <a:spcPts val="54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جلوگیری دائم از حاملگی برای زنی که از خطر بارداری خوف دارد، جایز است؟</a:t>
            </a:r>
          </a:p>
          <a:p>
            <a:pPr algn="ctr" rtl="1">
              <a:lnSpc>
                <a:spcPts val="54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جلوگیری از بارداری در فرض مذکور اشکال ندارد؛ بلکه اگر حاملگی برای حیات مادر خطر داشته باشد، باردار شدن به طور اختیاری جایز نیست.</a:t>
            </a:r>
          </a:p>
          <a:p>
            <a:pPr algn="ctr" rtl="1">
              <a:lnSpc>
                <a:spcPts val="54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4) بستن لوله های مرد </a:t>
            </a:r>
          </a:p>
          <a:p>
            <a:pPr algn="ctr" rtl="1">
              <a:lnSpc>
                <a:spcPts val="54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بستن لوله های منی مرد برای جلوگیری از افزایش جمعیت چه حکمی دارد؟</a:t>
            </a:r>
          </a:p>
          <a:p>
            <a:pPr algn="ctr" rtl="1">
              <a:lnSpc>
                <a:spcPts val="5400"/>
              </a:lnSpc>
              <a:defRPr/>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این کار با یک غرض عقلائی صورت بگیرد و ضرر قابل ملاحظه ای هم نداشته باشد، فی نفسه اشکال ندارد. اما انجام این عمل برای جلوگیری از افزایش جمعیت امر مذمومی است.</a:t>
            </a:r>
          </a:p>
        </p:txBody>
      </p:sp>
    </p:spTree>
    <p:extLst>
      <p:ext uri="{BB962C8B-B14F-4D97-AF65-F5344CB8AC3E}">
        <p14:creationId xmlns:p14="http://schemas.microsoft.com/office/powerpoint/2010/main" val="2315011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380659"/>
            <a:ext cx="856895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en-US" sz="2000" b="1" dirty="0"/>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5) بستن لوله ها توسط زن  بدون اذن شوهر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 جایز است زن بدون اجازه ی شوهرش از وسایل پیشگیری از بارداری استفاده نماید؟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ج)محل اشکال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6) جلوگيرى از باردارى كه مستلزم لمس يا نگاه حرام باشد                                                                                        س1)اگر روش پيشگيرى از فرزنددار شدن، متوقف بر حرامى باشد، مانند نگاه پزشک غير مماثل (زن براى مرد و مرد براى زن) در چه حالتى اين حرمت برداشته مى‌شود. آيا محدود به صورتى مى‌شود که تنها استفاده از اين روش منحصر باشد، و يا در هر صورت براى حفظ مصالح عمومى اين حرمت برداشته مى‌شود؟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در هر صورت بايد از روش‌هايى استفاده شود که مستلزم لمس و نظر حرام نباشد و منحصر بودن روش، مجوز ارتکاب اين عمل نمى 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144484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45814"/>
            <a:ext cx="8289921"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en-US" dirty="0"/>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7) عمل سزارین</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آیا جایز است زن بارداراز طریق عمل سزارین فرزند خود را به دنیا آورد تا در هنگام آن عمل، لوله های خود را هم ببندد؟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حکم بستن لوله های رحم قبلاً گذشت، ولی جواز عمل سزارین متوقف بر نیاز به آن یا درخواست خود زن باردار است و به هر حال لمس و نظر مرد اجنبی به زن هنگام عمل سزارین و بستن لوله های رحم حرام است. مگر در حال ضرورت.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برخی از خانم های حامله که می توانند به وضع طبیعی زایمان کنند، اصرار دارند که سزارین شوند تا درد کمتری را تحمل کنند. در این زمینه نظر حضرت عالی 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ضرری برای خود مادر یا کودک نداشته باشد، منعی ندارد</a:t>
            </a:r>
            <a:r>
              <a:rPr lang="ar-SA" dirty="0"/>
              <a:t>.</a:t>
            </a:r>
            <a:endParaRPr lang="en-US" dirty="0"/>
          </a:p>
        </p:txBody>
      </p:sp>
    </p:spTree>
    <p:extLst>
      <p:ext uri="{BB962C8B-B14F-4D97-AF65-F5344CB8AC3E}">
        <p14:creationId xmlns:p14="http://schemas.microsoft.com/office/powerpoint/2010/main" val="33759445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520" y="495300"/>
            <a:ext cx="8587680" cy="4478149"/>
          </a:xfrm>
          <a:prstGeom prst="rect">
            <a:avLst/>
          </a:prstGeom>
        </p:spPr>
        <p:txBody>
          <a:bodyPr wrap="square">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8) عمل جراحی برای زنده ماندن مادر یا جنین</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زنی می خواهد وضع حمل کند. پزشک متخصص تشخیص داده که باید مادر و یا بچه به وسیله ی عمل جراحی یا طریقه ی دیگری کشته شود تا دیگری سالم بماند؛ ولی بدون عمل جرّاحی هر دو می میرند و با عمل، به احتمال زیاد یکی از آن ها زنده می ماند. در این صورت عمل جرّاحی جایز است یا خیر؟ بر فرض جواز، زنده ماندن کدام اولی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در فرض سؤال عمل جرّاحی جایز است و هر کدام احتمال ماندنش بیشتر است او را زنده نگهدارند.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436263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165430"/>
            <a:ext cx="8640960" cy="52091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س4)درجایی که پزشک قادربه تشخیص دردویادرمان نباشد،تکلیف چیست؟</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ج)موظف است او را به افراد متخصص ارجاع دهد.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س)تبدیل مراکزدرمانی سپاه به منبع درآمد که منجر به تضعیف ارزشها واحیانا سرویس دهی به هنجارشکنان شود چه حکمی دارد؟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ج)درفرض سوال جایزنیست وموجب ضمان جهت خسارات مادی ومعنوی وارده،خواهد شد،ومسئولین امر موظف به سرویس دهی کارکنان وخانوده ها ودرمرحله بعد به قشر آسیب پذیرهستند.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12776"/>
            <a:ext cx="8136904"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4800" dirty="0"/>
              <a:t>.</a:t>
            </a:r>
            <a:r>
              <a:rPr lang="en-US" sz="4800" dirty="0"/>
              <a:t/>
            </a:r>
            <a:br>
              <a:rPr lang="en-US" sz="4800" dirty="0"/>
            </a:br>
            <a:r>
              <a:rPr lang="en-US" sz="4800" b="1" dirty="0"/>
              <a:t> </a:t>
            </a:r>
            <a:r>
              <a:rPr lang="en-US" sz="4800" dirty="0"/>
              <a:t/>
            </a:r>
            <a:br>
              <a:rPr lang="en-US" sz="4800" dirty="0"/>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7/3-أحکام سقط جنین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 سقط جنین بخاطر  ناقص الخلقه بودن آن</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آیاناقص الخلقه بودن مجوزسقط جنین می شود؟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ناقص الخلقه بودن جنین، مجوّز شرعی برای سقط جنین، حتّی قبل از دمیدن روح در آن محسوب نمی شود، ولی اگر تهدید حیات مادر بر اثر استمرار حاملگی مستند به نظر پزشک متخصص و مورد اطمینان باشد، سقط جنین قبل از ولوج روح در آن اشکال ندارد.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992835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548680"/>
            <a:ext cx="8532440" cy="4558875"/>
          </a:xfrm>
        </p:spPr>
        <p:txBody>
          <a:bodyPr>
            <a:noAutofit/>
          </a:bodyPr>
          <a:lstStyle/>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پزشکان متخصص می توانند از طریق استفاده از روش ها و  دستگاه های جدید، نواقص جنین در دوران بارداری را تشخیص دهند. با توجه به مشکلاتی که افراد ناقص الخلقه بعد از تولد در دوران زندگی با آن مواجه می شوند، آیا سقط جنینی که پزشک متخصص و مورد اطمینان آن را ناقص الخلقه تشخیص داده، جایز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ج)سقط جنین در هر سنی به مجرد ناقص الخلقه بودن آن و یا مشکلاتی که در زندگی با آن مواجه می شود، جایز نمی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 سقط جنین به دلیل مشکلات اقتصادی</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 سقط جنین بر اثر مشکلات اقتصادی جایز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سقط جنین به مجرد وجود مشکلات و سختی های اقتصادی جایز نمی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937414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891" y="1196752"/>
            <a:ext cx="886598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a:t>
            </a:r>
            <a:r>
              <a:rPr lang="ar-SA"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سقط </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جنین به خاطر حفظ آبرو</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بارداری باعث خجالت و آبروریزی من یا خانواده ام شود، آیا می توانم در سه ماهه ی اول آن را سقط کنم؟</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سقط جنین شرعاً حرام است و آنچه در سؤال ذکر شده، مجوز آن نمی باشد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4) سقط جنین به خاطر بیماری</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ترس از تشدید کم خونی، ناراحتی معده و ضعف کلی بدن ومانندآن، مجوزسقط می شود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سقط جنین جایز نیست و موارد مذکور موجب حلیّت آن نمی باشد.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2294152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278650"/>
            <a:ext cx="8784976" cy="5580620"/>
          </a:xfrm>
        </p:spPr>
        <p:txBody>
          <a:bodyPr>
            <a:noAutofit/>
          </a:bodyPr>
          <a:lstStyle/>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5) سقط جنین به خاطر عمل جراحی ومانندآن</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اگر زن بارداری مجبور به معالجه ی لثه یا دندان هایش شود و بر اساس تشخیص پزشک متخصص نیاز به عمل جراحی پیدا کند، آیا با توجه به اینکه بیهوشی و عکس برداری با اشعه باعث نقص جنین در رحم می شود، سقط جنین برای او جایز است؟</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دلیل مذکور مجوّزی برای سقط جنین محسوب نمی شود</a:t>
            </a:r>
            <a:r>
              <a:rPr lang="ar-SA"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6) سقط جنین ناشی از زنا</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زنی جنین هفت ماهه ی خود را که ناشی از زنا بوده بنا به درخواست پدرش سقط کرده  است، آیا دیه بر او واجب است؟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سقط جنین حرام است هر چند بر اثر زنا باشد و درخواست پدر باعث جواز آن نمی شود و در صورتی که مادر مباشر در سقط جنین باشد، دیه بر عهده ی مادر است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8631230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73100"/>
            <a:ext cx="8496944" cy="4800600"/>
          </a:xfrm>
        </p:spPr>
        <p:txBody>
          <a:bodyPr>
            <a:noAutofit/>
          </a:bodyPr>
          <a:lstStyle/>
          <a:p>
            <a:pPr marL="0" indent="0" algn="ctr">
              <a:buNone/>
            </a:pPr>
            <a:r>
              <a:rPr lang="ar-SA" sz="2800" b="1" dirty="0"/>
              <a:t> </a:t>
            </a:r>
            <a:r>
              <a:rPr lang="ar-SA"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7</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سقط جنین منعقدشده باوطی به شبهه</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 سقط جنینی که نطفه اش با وطی به شبهه  توسط فرد غیر مسلمان و یا با زنا منعقد شده، جایز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جایز نیست</a:t>
            </a:r>
            <a:r>
              <a:rPr lang="ar-SA"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8)ازبین بردن نطفه بعد از استقرار آن در رحم</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آیا از بین بردن نطفه ی منعقد شده ای که در رحم مستقر شده، قبل رسیدن به مرحله ی علقه که تقریباً چهل روز طول می کشد، جایز است؟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از بین بردن نطفه بعد از استقرار آن در رحم و همچنین سقط جنین در هیچ یک از مراحل بعدی جایز نیست.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37878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332656"/>
            <a:ext cx="8229600" cy="4525963"/>
          </a:xfrm>
        </p:spPr>
        <p:txBody>
          <a:bodyPr>
            <a:noAutofit/>
            <a:scene3d>
              <a:camera prst="orthographicFront"/>
              <a:lightRig rig="soft" dir="t">
                <a:rot lat="0" lon="0" rev="15600000"/>
              </a:lightRig>
            </a:scene3d>
            <a:sp3d extrusionH="57150" prstMaterial="softEdge">
              <a:bevelT w="25400" h="38100"/>
            </a:sp3d>
          </a:bodyPr>
          <a:lstStyle/>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8/3-استفاده ازبیمه</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آیا استفاده از دفترچه بیمه درمانى براى کسى که جزء خانواده صاحب دفترچه نیست جایز است؟ و آیا جایز است صاحب دفترچه آن را در اختیار دیگران بگذارد؟</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استفاده از دفترچه بیمه درمانى فقط براى کسى جایز است که شرکت بیمه نسبت به ارائه خدمات به او تعهد کرده است و استفاده دیگران از آن موجب ضمان است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1403999034"/>
      </p:ext>
    </p:extLst>
  </p:cSld>
  <p:clrMapOvr>
    <a:masterClrMapping/>
  </p:clrMapOvr>
  <p:transition>
    <p:newsfla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16632"/>
            <a:ext cx="8268786" cy="4800600"/>
          </a:xfrm>
        </p:spPr>
        <p:txBody>
          <a:bodyPr>
            <a:noAutofit/>
          </a:bodyPr>
          <a:lstStyle/>
          <a:p>
            <a:pPr marL="0" indent="0" algn="ctr">
              <a:lnSpc>
                <a:spcPct val="150000"/>
              </a:lnSpc>
              <a:buNone/>
            </a:pPr>
            <a:r>
              <a:rPr lang="fa-IR" sz="3600" b="1" dirty="0" smtClean="0">
                <a:ln/>
                <a:solidFill>
                  <a:schemeClr val="accent4"/>
                </a:solidFill>
                <a:latin typeface="IranNastaliq" panose="02020505000000020003" pitchFamily="18" charset="0"/>
                <a:cs typeface="IranNastaliq" panose="02020505000000020003" pitchFamily="18" charset="0"/>
              </a:rPr>
              <a:t>3/9</a:t>
            </a:r>
            <a:r>
              <a:rPr lang="ar-SA" sz="3600" b="1" dirty="0" smtClean="0">
                <a:ln/>
                <a:solidFill>
                  <a:schemeClr val="accent4"/>
                </a:solidFill>
                <a:latin typeface="IranNastaliq" panose="02020505000000020003" pitchFamily="18" charset="0"/>
                <a:cs typeface="IranNastaliq" panose="02020505000000020003" pitchFamily="18" charset="0"/>
              </a:rPr>
              <a:t>-طهارات</a:t>
            </a:r>
            <a:endParaRPr lang="en-US" sz="3600" b="1" dirty="0">
              <a:ln/>
              <a:solidFill>
                <a:schemeClr val="accent4"/>
              </a:solidFill>
              <a:latin typeface="IranNastaliq" panose="02020505000000020003" pitchFamily="18" charset="0"/>
              <a:cs typeface="IranNastaliq" panose="02020505000000020003" pitchFamily="18" charset="0"/>
            </a:endParaRPr>
          </a:p>
          <a:p>
            <a:pPr marL="0" indent="0" algn="ctr">
              <a:lnSpc>
                <a:spcPct val="150000"/>
              </a:lnSpc>
              <a:buNone/>
            </a:pPr>
            <a:r>
              <a:rPr lang="ar-SA" sz="3600" b="1" dirty="0">
                <a:ln/>
                <a:solidFill>
                  <a:schemeClr val="accent4"/>
                </a:solidFill>
                <a:latin typeface="IranNastaliq" panose="02020505000000020003" pitchFamily="18" charset="0"/>
                <a:cs typeface="IranNastaliq" panose="02020505000000020003" pitchFamily="18" charset="0"/>
              </a:rPr>
              <a:t>1) طهارت  ظاهری(پاکی  ازآلودگیها )    بیمار</a:t>
            </a:r>
            <a:endParaRPr lang="en-US" sz="3600" b="1" dirty="0">
              <a:ln/>
              <a:solidFill>
                <a:schemeClr val="accent4"/>
              </a:solidFill>
              <a:latin typeface="IranNastaliq" panose="02020505000000020003" pitchFamily="18" charset="0"/>
              <a:cs typeface="IranNastaliq" panose="02020505000000020003" pitchFamily="18" charset="0"/>
            </a:endParaRPr>
          </a:p>
          <a:p>
            <a:pPr marL="0" indent="0" algn="ctr">
              <a:lnSpc>
                <a:spcPct val="150000"/>
              </a:lnSpc>
              <a:buNone/>
            </a:pPr>
            <a:r>
              <a:rPr lang="ar-SA" sz="2400" b="1" dirty="0">
                <a:ln/>
                <a:solidFill>
                  <a:schemeClr val="accent4"/>
                </a:solidFill>
                <a:cs typeface="B Nazanin" pitchFamily="2" charset="-78"/>
              </a:rPr>
              <a:t>1-به طور کلی افراد بیمار از جهتی به سه قسم تقسیم می شوند :</a:t>
            </a:r>
            <a:endParaRPr lang="en-US" sz="2400" b="1" dirty="0">
              <a:ln/>
              <a:solidFill>
                <a:schemeClr val="accent4"/>
              </a:solidFill>
              <a:cs typeface="B Nazanin" pitchFamily="2" charset="-78"/>
            </a:endParaRPr>
          </a:p>
          <a:p>
            <a:pPr marL="0" indent="0" algn="ctr">
              <a:lnSpc>
                <a:spcPct val="150000"/>
              </a:lnSpc>
              <a:buNone/>
            </a:pPr>
            <a:r>
              <a:rPr lang="ar-SA" sz="2400" b="1" dirty="0">
                <a:ln/>
                <a:solidFill>
                  <a:schemeClr val="accent4"/>
                </a:solidFill>
                <a:cs typeface="B Nazanin" pitchFamily="2" charset="-78"/>
              </a:rPr>
              <a:t>الف: بیماران معمولی و کسانی که بطور سرپایی معالجه می شوند و بیماری آنها هیچ مانع و مشکلی برای خواندن نماز و سایر عبادات ایجاد نخواهد کرد که این دسته افراد نماز خود را از</a:t>
            </a:r>
            <a:r>
              <a:rPr lang="en-US" sz="2400" b="1" dirty="0">
                <a:ln/>
                <a:solidFill>
                  <a:schemeClr val="accent4"/>
                </a:solidFill>
                <a:cs typeface="B Nazanin" pitchFamily="2" charset="-78"/>
              </a:rPr>
              <a:t> </a:t>
            </a:r>
            <a:r>
              <a:rPr lang="ar-SA" sz="2400" b="1" dirty="0">
                <a:ln/>
                <a:solidFill>
                  <a:schemeClr val="accent4"/>
                </a:solidFill>
                <a:cs typeface="B Nazanin" pitchFamily="2" charset="-78"/>
              </a:rPr>
              <a:t>نظر وقت ، رعایت قبله و طهارت و امثال آن مانند قبل از بیماری بجا می آورند</a:t>
            </a:r>
            <a:r>
              <a:rPr lang="en-US" sz="2400" b="1" dirty="0">
                <a:ln/>
                <a:solidFill>
                  <a:schemeClr val="accent4"/>
                </a:solidFill>
                <a:cs typeface="B Nazanin" pitchFamily="2" charset="-78"/>
              </a:rPr>
              <a:t> </a:t>
            </a:r>
            <a:r>
              <a:rPr lang="ar-SA" sz="2400" b="1" dirty="0">
                <a:ln/>
                <a:solidFill>
                  <a:schemeClr val="accent4"/>
                </a:solidFill>
                <a:cs typeface="B Nazanin" pitchFamily="2" charset="-78"/>
              </a:rPr>
              <a:t>.</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858493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260648"/>
            <a:ext cx="9036496" cy="4800600"/>
          </a:xfrm>
        </p:spPr>
        <p:txBody>
          <a:bodyPr>
            <a:noAutofit/>
          </a:bodyPr>
          <a:lstStyle/>
          <a:p>
            <a:pPr marL="0" indent="0" algn="ctr">
              <a:lnSpc>
                <a:spcPct val="150000"/>
              </a:lnSpc>
              <a:buNone/>
            </a:pPr>
            <a:r>
              <a:rPr lang="ar-SA" dirty="0"/>
              <a:t> </a:t>
            </a:r>
            <a:r>
              <a:rPr lang="ar-SA" sz="2400" b="1" dirty="0">
                <a:ln/>
                <a:solidFill>
                  <a:schemeClr val="accent4"/>
                </a:solidFill>
                <a:cs typeface="B Nazanin" pitchFamily="2" charset="-78"/>
              </a:rPr>
              <a:t>ب: بیماران بد حال یا اورژانسی که به هیچ عنوان قادر به انجام عبادات عملی و نماز نیستند مگر با ایماء و اشاره و گاهی ممکن است کسانی باشند که اصلا فاقد بعضی از شرایط کلی تکلیف مانند عقل و قدرت باشند که در این صورت تکلیف از آنان ساقط است قضاء هم بر آنان واجب</a:t>
            </a:r>
            <a:r>
              <a:rPr lang="en-US" sz="2400" b="1" dirty="0">
                <a:ln/>
                <a:solidFill>
                  <a:schemeClr val="accent4"/>
                </a:solidFill>
                <a:cs typeface="B Nazanin" pitchFamily="2" charset="-78"/>
              </a:rPr>
              <a:t> </a:t>
            </a:r>
            <a:r>
              <a:rPr lang="ar-SA" sz="2400" b="1" dirty="0">
                <a:ln/>
                <a:solidFill>
                  <a:schemeClr val="accent4"/>
                </a:solidFill>
                <a:cs typeface="B Nazanin" pitchFamily="2" charset="-78"/>
              </a:rPr>
              <a:t>نیست . مثل افرادی که در وقت نماز در حال کمای مطلق به سر می برند یا بیماران روانی سخت که عقل و مشاعر آنان از کار افتاده است</a:t>
            </a:r>
            <a:r>
              <a:rPr lang="en-US" sz="2400" b="1" dirty="0">
                <a:ln/>
                <a:solidFill>
                  <a:schemeClr val="accent4"/>
                </a:solidFill>
                <a:cs typeface="B Nazanin" pitchFamily="2" charset="-78"/>
              </a:rPr>
              <a:t> </a:t>
            </a:r>
            <a:r>
              <a:rPr lang="ar-SA" sz="2400" b="1" dirty="0">
                <a:ln/>
                <a:solidFill>
                  <a:schemeClr val="accent4"/>
                </a:solidFill>
                <a:cs typeface="B Nazanin" pitchFamily="2" charset="-78"/>
              </a:rPr>
              <a:t>.</a:t>
            </a:r>
            <a:endParaRPr lang="en-US" sz="2400" b="1" dirty="0">
              <a:ln/>
              <a:solidFill>
                <a:schemeClr val="accent4"/>
              </a:solidFill>
              <a:cs typeface="B Nazanin" pitchFamily="2" charset="-78"/>
            </a:endParaRPr>
          </a:p>
          <a:p>
            <a:pPr marL="0" indent="0" algn="ctr">
              <a:lnSpc>
                <a:spcPct val="150000"/>
              </a:lnSpc>
              <a:buNone/>
            </a:pPr>
            <a:r>
              <a:rPr lang="ar-SA" sz="2400" b="1" dirty="0">
                <a:ln/>
                <a:solidFill>
                  <a:schemeClr val="accent4"/>
                </a:solidFill>
                <a:cs typeface="B Nazanin" pitchFamily="2" charset="-78"/>
              </a:rPr>
              <a:t>ج: بیمارانی که جزء دسته اول و دوم نیستند ولی در مورد نماز و احکام نماز مانند طهارت ، قبله و امثال آن از</a:t>
            </a:r>
            <a:r>
              <a:rPr lang="en-US" sz="2400" b="1" dirty="0">
                <a:ln/>
                <a:solidFill>
                  <a:schemeClr val="accent4"/>
                </a:solidFill>
                <a:cs typeface="B Nazanin" pitchFamily="2" charset="-78"/>
              </a:rPr>
              <a:t> </a:t>
            </a:r>
            <a:r>
              <a:rPr lang="ar-SA" sz="2400" b="1" dirty="0">
                <a:ln/>
                <a:solidFill>
                  <a:schemeClr val="accent4"/>
                </a:solidFill>
                <a:cs typeface="B Nazanin" pitchFamily="2" charset="-78"/>
              </a:rPr>
              <a:t>احکام و مسائل خاصی برخوردار می باشند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597256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73100"/>
            <a:ext cx="8496944" cy="4800600"/>
          </a:xfrm>
        </p:spPr>
        <p:txBody>
          <a:bodyPr>
            <a:noAutofit/>
          </a:bodyPr>
          <a:lstStyle/>
          <a:p>
            <a:pPr marL="0" indent="0" algn="ctr">
              <a:lnSpc>
                <a:spcPct val="150000"/>
              </a:lnSpc>
              <a:buNone/>
            </a:pPr>
            <a:r>
              <a:rPr lang="ar-SA" sz="2800" b="1" dirty="0">
                <a:ln/>
                <a:solidFill>
                  <a:schemeClr val="accent4"/>
                </a:solidFill>
                <a:cs typeface="B Nazanin" pitchFamily="2" charset="-78"/>
              </a:rPr>
              <a:t>2-احکام کلی پاک بودن لباس و بدن </a:t>
            </a:r>
            <a:endParaRPr lang="en-US" sz="2800" b="1" dirty="0">
              <a:ln/>
              <a:solidFill>
                <a:schemeClr val="accent4"/>
              </a:solidFill>
              <a:cs typeface="B Nazanin" pitchFamily="2" charset="-78"/>
            </a:endParaRPr>
          </a:p>
          <a:p>
            <a:pPr marL="0" indent="0" algn="ctr">
              <a:lnSpc>
                <a:spcPct val="150000"/>
              </a:lnSpc>
              <a:buNone/>
            </a:pPr>
            <a:r>
              <a:rPr lang="ar-SA" sz="2800" b="1" dirty="0">
                <a:ln/>
                <a:solidFill>
                  <a:schemeClr val="accent4"/>
                </a:solidFill>
                <a:cs typeface="B Nazanin" pitchFamily="2" charset="-78"/>
              </a:rPr>
              <a:t>1- اگرکسی عمدا با بدن یا لباس نجس نماز بخواند ، نمازش باطل است </a:t>
            </a:r>
            <a:endParaRPr lang="en-US" sz="2800" b="1" dirty="0">
              <a:ln/>
              <a:solidFill>
                <a:schemeClr val="accent4"/>
              </a:solidFill>
              <a:cs typeface="B Nazanin" pitchFamily="2" charset="-78"/>
            </a:endParaRPr>
          </a:p>
          <a:p>
            <a:pPr marL="0" indent="0" algn="ctr">
              <a:lnSpc>
                <a:spcPct val="150000"/>
              </a:lnSpc>
              <a:buNone/>
            </a:pPr>
            <a:r>
              <a:rPr lang="ar-SA" sz="2800" b="1" dirty="0">
                <a:ln/>
                <a:solidFill>
                  <a:schemeClr val="accent4"/>
                </a:solidFill>
                <a:cs typeface="B Nazanin" pitchFamily="2" charset="-78"/>
              </a:rPr>
              <a:t>2-کسی که نمی داند با بدن و لباس نجس نماز باطل است و بخواند ، نمازش باطل است </a:t>
            </a:r>
            <a:r>
              <a:rPr lang="en-US" sz="2800" b="1" dirty="0">
                <a:ln/>
                <a:solidFill>
                  <a:schemeClr val="accent4"/>
                </a:solidFill>
                <a:cs typeface="B Nazanin" pitchFamily="2" charset="-78"/>
              </a:rPr>
              <a:t> </a:t>
            </a:r>
            <a:r>
              <a:rPr lang="ar-SA" sz="2800" b="1" dirty="0">
                <a:ln/>
                <a:solidFill>
                  <a:schemeClr val="accent4"/>
                </a:solidFill>
                <a:cs typeface="B Nazanin" pitchFamily="2" charset="-78"/>
              </a:rPr>
              <a:t>.</a:t>
            </a:r>
            <a:endParaRPr lang="en-US" sz="2800" b="1" dirty="0">
              <a:ln/>
              <a:solidFill>
                <a:schemeClr val="accent4"/>
              </a:solidFill>
              <a:cs typeface="B Nazanin" pitchFamily="2" charset="-78"/>
            </a:endParaRPr>
          </a:p>
          <a:p>
            <a:pPr marL="0" indent="0" algn="ctr">
              <a:lnSpc>
                <a:spcPct val="150000"/>
              </a:lnSpc>
              <a:buNone/>
            </a:pPr>
            <a:r>
              <a:rPr lang="ar-SA" sz="2800" b="1" dirty="0">
                <a:ln/>
                <a:solidFill>
                  <a:schemeClr val="accent4"/>
                </a:solidFill>
                <a:cs typeface="B Nazanin" pitchFamily="2" charset="-78"/>
              </a:rPr>
              <a:t>3-اگر بواسطه ندانستن مسئله چیزی را نداند نجس است و با آن نماز بخواند نمازش باطل است .</a:t>
            </a:r>
            <a:endParaRPr lang="en-US" sz="2800" b="1" dirty="0">
              <a:ln/>
              <a:solidFill>
                <a:schemeClr val="accent4"/>
              </a:solidFill>
              <a:cs typeface="B Nazanin" pitchFamily="2" charset="-78"/>
            </a:endParaRPr>
          </a:p>
          <a:p>
            <a:pPr marL="0" indent="0" algn="ctr">
              <a:lnSpc>
                <a:spcPct val="150000"/>
              </a:lnSpc>
              <a:buNone/>
            </a:pPr>
            <a:r>
              <a:rPr lang="ar-SA" sz="2800" b="1" dirty="0">
                <a:ln/>
                <a:solidFill>
                  <a:schemeClr val="accent4"/>
                </a:solidFill>
                <a:cs typeface="B Nazanin" pitchFamily="2" charset="-78"/>
              </a:rPr>
              <a:t>4-اگر فراموش کند بدن یا لباسش نجس است و در بین نماز یا بعد از آن یادش بیاید ، باید نماز را دوباره بخواند و اگر وقت گذشته است ، قضا نماید .</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4986607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476672"/>
            <a:ext cx="727280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5- اگر نداند که بدن یا لباسش نجس است و بعد از نماز بفهمد نجس بوده ، نماز اوصحیح است ولی احتیاط مستحب آن است که اگر وقت دارد دوباره آن نماز را بخواند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6-کسی که در پاک بودن بدن یا لباس خود شک دارد چنانچه نماز بخواند و بعد از نماز بفهمد که بدن یا لباسش نجس بوده ، نماز او صحیح است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7-اگر لباس را آب بکشد و یقین کند که پاک شده است و با آن نماز بخواند و بعد از نماز بفهمد پاک نشده ، نمازش صحیح است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11332851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242163"/>
            <a:ext cx="8892480"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3</a:t>
            </a:r>
            <a:r>
              <a:rPr lang="ar-SA" sz="1400" b="1" dirty="0"/>
              <a:t>/</a:t>
            </a:r>
            <a:r>
              <a:rPr lang="ar-SA"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1-معاينه، تشخيص و درمان</a:t>
            </a:r>
            <a:endParaRPr lang="en-US"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1-معاینه توسط غیر همگن</a:t>
            </a:r>
            <a:endParaRPr lang="en-US"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س)آیا معاینه ی افراد ، توسط پزشک نامحرم جایز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اگر ضرورت نباشد جایز 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2-معنی ضرورت در لمس و نظر حرام</a:t>
            </a:r>
            <a:endParaRPr lang="en-US"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کلمه ی «ضرورت» به عنوان شرط جواز لمس زن یا نظر به او توسط پزشک، چه معنایی دارد و حدود آن کدام است؟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مراد از ضرورت در فرض سؤال این است که تشخیص بیماری و درمان آن متوقف بر لمس و نظر باشد و حدود ضرورت هم ، بستگی به مقدار نیاز 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796826"/>
            <a:ext cx="8424936" cy="50898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solidFill>
                  <a:schemeClr val="accent4"/>
                </a:solidFill>
                <a:cs typeface="B Nazanin" pitchFamily="2" charset="-78"/>
              </a:rPr>
              <a:t>8- خون بدن انسان یا حیوان حلال گوشت اگر چه در چند جای بدن و لباس باشد در صورتیکه روی هم کمتر از درهم ( تقریبا به اندازه دو ریالی ) باشد نماز خواندن با آن اشکال ندارد البته اگر سر سوزنی خون حیض باشد نماز باطل است </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pPr>
            <a:endParaRPr lang="en-US" sz="11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9- اگر بدن یا لباس خونی نشود ولی بواسطه رسیدن به خون نجس شود ، اگر چه مقداری که نجس شده کمتر از درهم باشد ، نمی شود با آن نمازخواند</a:t>
            </a:r>
            <a:r>
              <a:rPr lang="ar-SA" sz="2400" b="1" dirty="0" smtClean="0">
                <a:ln/>
                <a:solidFill>
                  <a:schemeClr val="accent4"/>
                </a:solidFill>
                <a:cs typeface="B Nazanin" pitchFamily="2" charset="-78"/>
              </a:rPr>
              <a:t>.</a:t>
            </a:r>
            <a:endParaRPr lang="fa-IR" sz="2400" b="1" dirty="0" smtClean="0">
              <a:ln/>
              <a:solidFill>
                <a:schemeClr val="accent4"/>
              </a:solidFill>
              <a:cs typeface="B Nazanin" pitchFamily="2" charset="-78"/>
            </a:endParaRPr>
          </a:p>
          <a:p>
            <a:pPr algn="ctr" rtl="1">
              <a:lnSpc>
                <a:spcPct val="150000"/>
              </a:lnSpc>
            </a:pPr>
            <a:r>
              <a:rPr lang="ar-SA" sz="1050" b="1" dirty="0">
                <a:ln/>
                <a:solidFill>
                  <a:schemeClr val="accent4"/>
                </a:solidFill>
                <a:cs typeface="B Nazanin" pitchFamily="2" charset="-78"/>
              </a:rPr>
              <a:t>                                                                                                   </a:t>
            </a:r>
            <a:r>
              <a:rPr lang="en-US" sz="1050" b="1" dirty="0">
                <a:ln/>
                <a:solidFill>
                  <a:schemeClr val="accent4"/>
                </a:solidFill>
                <a:cs typeface="B Nazanin" pitchFamily="2" charset="-78"/>
              </a:rPr>
              <a:t> </a:t>
            </a:r>
          </a:p>
          <a:p>
            <a:pPr algn="ctr" rtl="1">
              <a:lnSpc>
                <a:spcPct val="150000"/>
              </a:lnSpc>
            </a:pPr>
            <a:r>
              <a:rPr lang="ar-SA" sz="2400" b="1" dirty="0">
                <a:ln/>
                <a:solidFill>
                  <a:schemeClr val="accent4"/>
                </a:solidFill>
                <a:cs typeface="B Nazanin" pitchFamily="2" charset="-78"/>
              </a:rPr>
              <a:t>10- اگر خون روی لباسی که آستر دارد بریزد و به آستر برسد و یا به آستر بریزد و روی لباس خونی شود ، باید هر کدام را جدا حساب نمود پس اگر خون روی لباس و آستر کمتر از درهم باشد ، نماز با آن صحیح است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35556740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16373" y="309575"/>
            <a:ext cx="871296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000" b="1" dirty="0">
                <a:ln/>
                <a:solidFill>
                  <a:schemeClr val="accent4"/>
                </a:solidFill>
                <a:cs typeface="B Nazanin" pitchFamily="2" charset="-78"/>
              </a:rPr>
              <a:t>11- اگر لباس های کوچک نماز گزار مانند عرق چین و جوراب که نمی شود با آنها عورت را پوشاند نجس باشد ، چنانچه از مردار و حیوان حرام گوشت درست نشده باشد ، نماز با آن صحیح است و نیز اگر با انگشتری نجس نماز بخواند اشکال ندارد</a:t>
            </a:r>
            <a:r>
              <a:rPr lang="en-US" sz="2000" b="1" dirty="0">
                <a:ln/>
                <a:solidFill>
                  <a:schemeClr val="accent4"/>
                </a:solidFill>
                <a:cs typeface="B Nazanin" pitchFamily="2" charset="-78"/>
              </a:rPr>
              <a:t> </a:t>
            </a:r>
            <a:r>
              <a:rPr lang="ar-SA" sz="2000" b="1" dirty="0">
                <a:ln/>
                <a:solidFill>
                  <a:schemeClr val="accent4"/>
                </a:solidFill>
                <a:cs typeface="B Nazanin" pitchFamily="2" charset="-78"/>
              </a:rPr>
              <a:t>. </a:t>
            </a:r>
            <a:endParaRPr lang="fa-IR" sz="2000" b="1" dirty="0" smtClean="0">
              <a:ln/>
              <a:solidFill>
                <a:schemeClr val="accent4"/>
              </a:solidFill>
              <a:cs typeface="B Nazanin" pitchFamily="2" charset="-78"/>
            </a:endParaRPr>
          </a:p>
          <a:p>
            <a:pPr algn="ctr" rtl="1">
              <a:lnSpc>
                <a:spcPct val="150000"/>
              </a:lnSpc>
            </a:pP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12- اگر در بدن یا لباس نمازگزار ، خون زخم یا جراحت </a:t>
            </a:r>
            <a:r>
              <a:rPr lang="en-US" sz="2000" b="1" dirty="0">
                <a:ln/>
                <a:solidFill>
                  <a:schemeClr val="accent4"/>
                </a:solidFill>
                <a:cs typeface="B Nazanin" pitchFamily="2" charset="-78"/>
              </a:rPr>
              <a:t> </a:t>
            </a:r>
            <a:r>
              <a:rPr lang="ar-SA" sz="2000" b="1" dirty="0">
                <a:ln/>
                <a:solidFill>
                  <a:schemeClr val="accent4"/>
                </a:solidFill>
                <a:cs typeface="B Nazanin" pitchFamily="2" charset="-78"/>
              </a:rPr>
              <a:t>یا دمل باشد ، چنانچه طوری است که آب کشیدن بدن یا لباس یا عوض کردن لباس برای بیشتر مردم یا برای خصوص او سخت است ، تا وقتی که زخم یا جراحت یا دمل خوب نشده است می تواند با آن نماز بخواند و همچنین است اگر چرکی که با خون بیرون آمده یا دوایی که روی زخم گذاشته اند و نجس شده در بدن یا لباس او باشد .</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س)بیمار بستری که نمى تواند موقع قضاى حاجت، خود را تطهیر نماید، براى نماز چه وظیفه‌اى دارد؟</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ج) با همان وضعیت نماز بخواند.</a:t>
            </a:r>
            <a:endParaRPr lang="en-US" sz="2000" b="1" dirty="0">
              <a:ln/>
              <a:solidFill>
                <a:schemeClr val="accent4"/>
              </a:solidFill>
              <a:cs typeface="B Nazanin" pitchFamily="2" charset="-78"/>
            </a:endParaRPr>
          </a:p>
          <a:p>
            <a:pPr algn="ctr" rtl="1">
              <a:lnSpc>
                <a:spcPct val="150000"/>
              </a:lnSpc>
            </a:pPr>
            <a:r>
              <a:rPr lang="ar-SA" sz="2000" b="1" dirty="0">
                <a:ln/>
                <a:solidFill>
                  <a:schemeClr val="accent4"/>
                </a:solidFill>
                <a:cs typeface="B Nazanin" pitchFamily="2" charset="-78"/>
              </a:rPr>
              <a:t>تبصره. شخصی که ناچار است با بدن یا لباس نجس نماز بخواند، نمازش صحیح است و چنین فردی بعد از این که خوب شد، لازم نیست نمازهای که در این حالت خوانده را قضا کند</a:t>
            </a:r>
            <a:r>
              <a:rPr lang="en-US" dirty="0"/>
              <a:t>.</a:t>
            </a:r>
          </a:p>
        </p:txBody>
      </p:sp>
    </p:spTree>
    <p:extLst>
      <p:ext uri="{BB962C8B-B14F-4D97-AF65-F5344CB8AC3E}">
        <p14:creationId xmlns:p14="http://schemas.microsoft.com/office/powerpoint/2010/main" val="118354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415501"/>
            <a:ext cx="8352928" cy="57246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a:solidFill>
                  <a:schemeClr val="accent4"/>
                </a:solidFill>
                <a:cs typeface="B Nazanin" pitchFamily="2" charset="-78"/>
              </a:rPr>
              <a:t>3)طهارت محل بول</a:t>
            </a:r>
            <a:endParaRPr lang="en-US" sz="28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س)اگر کسی با پارچه یا دستمال کاغذی محل بول خود را خشک نماید، آیا مى‌تواند نماز بخواند؟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ناچار باشد و توانایى تطهیر با آب را ندارد و یا آب براى او ضرر داشته باشد مى‌تواند با خشک کردن محل بول نماز بخواند.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1. محل بول با غیر آب پاک نمى شود ولى اگر نتواند با آب تطهیر کند معذور است</a:t>
            </a:r>
            <a:r>
              <a:rPr lang="en-US" sz="2400" b="1" dirty="0">
                <a:ln/>
                <a:solidFill>
                  <a:schemeClr val="accent4"/>
                </a:solidFill>
                <a:cs typeface="B Nazanin" pitchFamily="2" charset="-78"/>
              </a:rPr>
              <a:t>.</a:t>
            </a:r>
          </a:p>
          <a:p>
            <a:pPr algn="ctr" rtl="1">
              <a:lnSpc>
                <a:spcPct val="150000"/>
              </a:lnSpc>
            </a:pPr>
            <a:r>
              <a:rPr lang="ar-SA" sz="2400" b="1" dirty="0">
                <a:ln/>
                <a:solidFill>
                  <a:schemeClr val="accent4"/>
                </a:solidFill>
                <a:cs typeface="B Nazanin" pitchFamily="2" charset="-78"/>
              </a:rPr>
              <a:t>تبصره 2. اگر آب برای او ضرر ندارد ولی خودش نمی‌تواند، بشوید در صورتی که می‌تواند از همسر کمک بگیرد و در غیر این صورت اگر اطمینان دارد که تا آخر وقت نمی‌تواند با آب تطهیر کند با همان حالت نماز بخواند</a:t>
            </a:r>
            <a:r>
              <a:rPr lang="en-US" dirty="0"/>
              <a:t>.</a:t>
            </a:r>
          </a:p>
        </p:txBody>
      </p:sp>
    </p:spTree>
    <p:extLst>
      <p:ext uri="{BB962C8B-B14F-4D97-AF65-F5344CB8AC3E}">
        <p14:creationId xmlns:p14="http://schemas.microsoft.com/office/powerpoint/2010/main" val="19430727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722314"/>
            <a:ext cx="8064897"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dirty="0">
                <a:ln/>
                <a:solidFill>
                  <a:schemeClr val="accent4"/>
                </a:solidFill>
                <a:cs typeface="B Nazanin" pitchFamily="2" charset="-78"/>
              </a:rPr>
              <a:t>4)طهارت محل غائط</a:t>
            </a:r>
            <a:endParaRPr lang="en-US" sz="32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س)مریض یا کسى که بنا به عللى نتواند با آب تطهیر کند اگر با پارچه‌اى یا دستمال کاغذی غائط را از مخرج برطرف کنند، آیا مى‌تواند نماز بخواند؟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هرگاه مخرج غائط را با سه قطعه سنگ، یا کاغذ یا دستمال کاغذی و مانند آن پاک کنند و ذرات کوچکی که معمولًا جز با آب برطرف نمی‌شود باقی بماند، ضرری ندارد و می‌تواند با آن نماز بخواند. </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تبصره. مخرج غائط را می‌توان با آب شست و یا با پارچه، سنگ، دستمال کاغذی و مانند اینها پاک کرد، اگر چه شستن با آب بهتر است</a:t>
            </a:r>
            <a:r>
              <a:rPr lang="en-US" sz="2400" b="1" dirty="0">
                <a:ln/>
                <a:solidFill>
                  <a:schemeClr val="accent4"/>
                </a:solidFill>
                <a:cs typeface="B Nazanin" pitchFamily="2" charset="-78"/>
              </a:rPr>
              <a:t>.</a:t>
            </a:r>
          </a:p>
        </p:txBody>
      </p:sp>
    </p:spTree>
    <p:extLst>
      <p:ext uri="{BB962C8B-B14F-4D97-AF65-F5344CB8AC3E}">
        <p14:creationId xmlns:p14="http://schemas.microsoft.com/office/powerpoint/2010/main" val="3632223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764704"/>
            <a:ext cx="8250225"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dirty="0">
                <a:ln/>
                <a:solidFill>
                  <a:schemeClr val="accent4"/>
                </a:solidFill>
                <a:cs typeface="B Nazanin" pitchFamily="2" charset="-78"/>
              </a:rPr>
              <a:t>5)طهارت با دستمال</a:t>
            </a:r>
            <a:endParaRPr lang="en-US" sz="32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س1)آیا دستمال که برای طهارت استفاده می‌شود، باید خشک باشند؟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باید خشک باشند و چنانچه رطوبت کمی داشته باشد به حدى باشد که سرایت نکند و موضع را تر نکند اشکال ندارد.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س2)شخصى به علت اضطرار مجبور به تطهیر مخرج بول با دستمال مى شود و هنگامى که به منزل مراجعت مى کند، آن را با آب تطهیر مى نماید، آیا هنگام نماز باید لباس زیر خود را عوض کرده یا تطهیر نماید؟</a:t>
            </a:r>
            <a:endParaRPr lang="en-US" sz="2400" b="1" dirty="0">
              <a:ln/>
              <a:solidFill>
                <a:schemeClr val="accent4"/>
              </a:solidFill>
              <a:cs typeface="B Nazanin" pitchFamily="2" charset="-78"/>
            </a:endParaRPr>
          </a:p>
          <a:p>
            <a:pPr algn="ctr" rtl="1">
              <a:lnSpc>
                <a:spcPct val="150000"/>
              </a:lnSpc>
            </a:pPr>
            <a:r>
              <a:rPr lang="ar-SA" sz="2400" b="1" dirty="0">
                <a:ln/>
                <a:solidFill>
                  <a:schemeClr val="accent4"/>
                </a:solidFill>
                <a:cs typeface="B Nazanin" pitchFamily="2" charset="-78"/>
              </a:rPr>
              <a:t>ج) اگر لباس او با رطوبت بول نجس نشده است، تطهیر لباس واجب نیست. </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7074465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88640"/>
            <a:ext cx="828092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6)طهارت بدون آب</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س)معلولى در منزل مى تواند با آب طهارت بگیرد ولى وقتى که خارج از منزل است نمى تواند با آب طهارت بگیرد تکلیف او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مى تواند محل غائط را با سه سنگ یا سه کهنه و مانند آن پاک کند ولى محل بول را باید آب بکشد و اگر نمی‌تواند محل بول را آب بکشد با دستمال خشک کند.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7)طهارت با یک دست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س)معلولی که یک دســت ندارد، چگـونه تطهیر انجــام دهد؟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محل بول را با آب تطهیر نماید و براى تطهیر محل غائط مى تواند با شلینگ یا سنگ یا کلوخ یا کهنه به  ترتیبى که در رساله مذکور است خود را پاک نماید.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01261313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309573"/>
            <a:ext cx="828092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8)استبراء و زخم</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 استبراء موجب شدت زخمی شود،تکلیف چیست؟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استبراء واجب نیست. و اگر موجب ضرر شود جایز هم نخواهد بود. البته اگر استبراء نشود و بعد از بول کردن رطوبت مشتبه خارج شود، حکم بول را دارد.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9)بیماری مجارى ادرار</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س)اگربر اثر بیمارى در مجارى ادرار، بعد از بول و استبراء، ادرار قطع نشود و رطوبت  دیده شود، وظیفه چیست؟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بعد از استبراء، به شک در خروج بول اعتنا نمى شود، و اگر یقین دارد که بول به صورت قطره قطره خارج مى شود، باید به وظیفه مسلوس، عمل نماید و تکلیفى زائد بر آن ندارد.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16495408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2529">
                                            <p:txEl>
                                              <p:pRg st="4" end="4"/>
                                            </p:txEl>
                                          </p:spTgt>
                                        </p:tgtEl>
                                        <p:attrNameLst>
                                          <p:attrName>style.visibility</p:attrName>
                                        </p:attrNameLst>
                                      </p:cBhvr>
                                      <p:to>
                                        <p:strVal val="visible"/>
                                      </p:to>
                                    </p:set>
                                    <p:anim calcmode="lin" valueType="num">
                                      <p:cBhvr additive="base">
                                        <p:cTn id="30" dur="500" fill="hold"/>
                                        <p:tgtEl>
                                          <p:spTgt spid="22529">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2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2529">
                                            <p:txEl>
                                              <p:pRg st="5" end="5"/>
                                            </p:txEl>
                                          </p:spTgt>
                                        </p:tgtEl>
                                        <p:attrNameLst>
                                          <p:attrName>style.visibility</p:attrName>
                                        </p:attrNameLst>
                                      </p:cBhvr>
                                      <p:to>
                                        <p:strVal val="visible"/>
                                      </p:to>
                                    </p:set>
                                    <p:anim calcmode="lin" valueType="num">
                                      <p:cBhvr additive="base">
                                        <p:cTn id="36" dur="500" fill="hold"/>
                                        <p:tgtEl>
                                          <p:spTgt spid="22529">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252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2529">
                                            <p:txEl>
                                              <p:pRg st="6" end="6"/>
                                            </p:txEl>
                                          </p:spTgt>
                                        </p:tgtEl>
                                        <p:attrNameLst>
                                          <p:attrName>style.visibility</p:attrName>
                                        </p:attrNameLst>
                                      </p:cBhvr>
                                      <p:to>
                                        <p:strVal val="visible"/>
                                      </p:to>
                                    </p:set>
                                    <p:anim calcmode="lin" valueType="num">
                                      <p:cBhvr additive="base">
                                        <p:cTn id="42" dur="500" fill="hold"/>
                                        <p:tgtEl>
                                          <p:spTgt spid="22529">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252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03659"/>
            <a:ext cx="8442938"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en-US" dirty="0"/>
              <a:t> </a:t>
            </a: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10)استبراء و رطوبت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س)شخصی پس از بول، استبراء مى کند که همراه آن مایعى خارج مى شود که چسبنده است، آیا آن آب  نجس است؟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به منى بودن آن یقین ندارد و خروج آن همراه با علامت‌هاى شرعى خروج منى نیست، حکم منى ندارد و پاک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آبی که گاه بعد از بول بیرون می‌آید و کمی سفید و چسبنده است و به آن ودی می‌گویند، چنانچه مجرا آلوده به بول و منی نباشد پاک است و وضو و غسل را نیز باطل نمی‌کند</a:t>
            </a:r>
            <a:r>
              <a:rPr lang="en-US"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11)عفونت و ادرار</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س)به علت ابتلا به کیست عفونى، از من عفونت خارج می‌شود، آیا این عفونت نجس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آن عفونت مخلوط به بول یا غائط نباشد، پاک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رطوباتى که در بعضی اوقات از محل غائط خارج مى‌شود، همین حکم را دارد یعنی اگر همراه با ذرّات نجاست نباشد، پاک است و وضو را هم باطل نمى‌کند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209562446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2529">
                                            <p:txEl>
                                              <p:pRg st="2" end="2"/>
                                            </p:txEl>
                                          </p:spTgt>
                                        </p:tgtEl>
                                        <p:attrNameLst>
                                          <p:attrName>style.visibility</p:attrName>
                                        </p:attrNameLst>
                                      </p:cBhvr>
                                      <p:to>
                                        <p:strVal val="visible"/>
                                      </p:to>
                                    </p:set>
                                    <p:anim calcmode="lin" valueType="num">
                                      <p:cBhvr>
                                        <p:cTn id="23"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252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2529">
                                            <p:txEl>
                                              <p:pRg st="3" end="3"/>
                                            </p:txEl>
                                          </p:spTgt>
                                        </p:tgtEl>
                                        <p:attrNameLst>
                                          <p:attrName>style.visibility</p:attrName>
                                        </p:attrNameLst>
                                      </p:cBhvr>
                                      <p:to>
                                        <p:strVal val="visible"/>
                                      </p:to>
                                    </p:set>
                                    <p:anim calcmode="lin" valueType="num">
                                      <p:cBhvr>
                                        <p:cTn id="31" dur="1000" fill="hold"/>
                                        <p:tgtEl>
                                          <p:spTgt spid="22529">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2529">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2529">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22529">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2529">
                                            <p:txEl>
                                              <p:pRg st="4" end="4"/>
                                            </p:txEl>
                                          </p:spTgt>
                                        </p:tgtEl>
                                        <p:attrNameLst>
                                          <p:attrName>style.visibility</p:attrName>
                                        </p:attrNameLst>
                                      </p:cBhvr>
                                      <p:to>
                                        <p:strVal val="visible"/>
                                      </p:to>
                                    </p:set>
                                    <p:anim calcmode="lin" valueType="num">
                                      <p:cBhvr>
                                        <p:cTn id="39" dur="1000" fill="hold"/>
                                        <p:tgtEl>
                                          <p:spTgt spid="22529">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22529">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22529">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2252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2529">
                                            <p:txEl>
                                              <p:pRg st="6" end="6"/>
                                            </p:txEl>
                                          </p:spTgt>
                                        </p:tgtEl>
                                        <p:attrNameLst>
                                          <p:attrName>style.visibility</p:attrName>
                                        </p:attrNameLst>
                                      </p:cBhvr>
                                      <p:to>
                                        <p:strVal val="visible"/>
                                      </p:to>
                                    </p:set>
                                    <p:anim calcmode="lin" valueType="num">
                                      <p:cBhvr>
                                        <p:cTn id="47" dur="1000" fill="hold"/>
                                        <p:tgtEl>
                                          <p:spTgt spid="22529">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22529">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22529">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2252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2529">
                                            <p:txEl>
                                              <p:pRg st="7" end="7"/>
                                            </p:txEl>
                                          </p:spTgt>
                                        </p:tgtEl>
                                        <p:attrNameLst>
                                          <p:attrName>style.visibility</p:attrName>
                                        </p:attrNameLst>
                                      </p:cBhvr>
                                      <p:to>
                                        <p:strVal val="visible"/>
                                      </p:to>
                                    </p:set>
                                    <p:anim calcmode="lin" valueType="num">
                                      <p:cBhvr>
                                        <p:cTn id="55" dur="1000" fill="hold"/>
                                        <p:tgtEl>
                                          <p:spTgt spid="22529">
                                            <p:txEl>
                                              <p:pRg st="7" end="7"/>
                                            </p:txEl>
                                          </p:spTgt>
                                        </p:tgtEl>
                                        <p:attrNameLst>
                                          <p:attrName>ppt_w</p:attrName>
                                        </p:attrNameLst>
                                      </p:cBhvr>
                                      <p:tavLst>
                                        <p:tav tm="0">
                                          <p:val>
                                            <p:fltVal val="0"/>
                                          </p:val>
                                        </p:tav>
                                        <p:tav tm="100000">
                                          <p:val>
                                            <p:strVal val="#ppt_w"/>
                                          </p:val>
                                        </p:tav>
                                      </p:tavLst>
                                    </p:anim>
                                    <p:anim calcmode="lin" valueType="num">
                                      <p:cBhvr>
                                        <p:cTn id="56" dur="1000" fill="hold"/>
                                        <p:tgtEl>
                                          <p:spTgt spid="22529">
                                            <p:txEl>
                                              <p:pRg st="7" end="7"/>
                                            </p:txEl>
                                          </p:spTgt>
                                        </p:tgtEl>
                                        <p:attrNameLst>
                                          <p:attrName>ppt_h</p:attrName>
                                        </p:attrNameLst>
                                      </p:cBhvr>
                                      <p:tavLst>
                                        <p:tav tm="0">
                                          <p:val>
                                            <p:fltVal val="0"/>
                                          </p:val>
                                        </p:tav>
                                        <p:tav tm="100000">
                                          <p:val>
                                            <p:strVal val="#ppt_h"/>
                                          </p:val>
                                        </p:tav>
                                      </p:tavLst>
                                    </p:anim>
                                    <p:anim calcmode="lin" valueType="num">
                                      <p:cBhvr>
                                        <p:cTn id="57" dur="1000" fill="hold"/>
                                        <p:tgtEl>
                                          <p:spTgt spid="22529">
                                            <p:txEl>
                                              <p:pRg st="7" end="7"/>
                                            </p:txEl>
                                          </p:spTgt>
                                        </p:tgtEl>
                                        <p:attrNameLst>
                                          <p:attrName>style.rotation</p:attrName>
                                        </p:attrNameLst>
                                      </p:cBhvr>
                                      <p:tavLst>
                                        <p:tav tm="0">
                                          <p:val>
                                            <p:fltVal val="90"/>
                                          </p:val>
                                        </p:tav>
                                        <p:tav tm="100000">
                                          <p:val>
                                            <p:fltVal val="0"/>
                                          </p:val>
                                        </p:tav>
                                      </p:tavLst>
                                    </p:anim>
                                    <p:animEffect transition="in" filter="fade">
                                      <p:cBhvr>
                                        <p:cTn id="58" dur="1000"/>
                                        <p:tgtEl>
                                          <p:spTgt spid="22529">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2529">
                                            <p:txEl>
                                              <p:pRg st="8" end="8"/>
                                            </p:txEl>
                                          </p:spTgt>
                                        </p:tgtEl>
                                        <p:attrNameLst>
                                          <p:attrName>style.visibility</p:attrName>
                                        </p:attrNameLst>
                                      </p:cBhvr>
                                      <p:to>
                                        <p:strVal val="visible"/>
                                      </p:to>
                                    </p:set>
                                    <p:anim calcmode="lin" valueType="num">
                                      <p:cBhvr>
                                        <p:cTn id="63" dur="1000" fill="hold"/>
                                        <p:tgtEl>
                                          <p:spTgt spid="22529">
                                            <p:txEl>
                                              <p:pRg st="8" end="8"/>
                                            </p:txEl>
                                          </p:spTgt>
                                        </p:tgtEl>
                                        <p:attrNameLst>
                                          <p:attrName>ppt_w</p:attrName>
                                        </p:attrNameLst>
                                      </p:cBhvr>
                                      <p:tavLst>
                                        <p:tav tm="0">
                                          <p:val>
                                            <p:fltVal val="0"/>
                                          </p:val>
                                        </p:tav>
                                        <p:tav tm="100000">
                                          <p:val>
                                            <p:strVal val="#ppt_w"/>
                                          </p:val>
                                        </p:tav>
                                      </p:tavLst>
                                    </p:anim>
                                    <p:anim calcmode="lin" valueType="num">
                                      <p:cBhvr>
                                        <p:cTn id="64" dur="1000" fill="hold"/>
                                        <p:tgtEl>
                                          <p:spTgt spid="22529">
                                            <p:txEl>
                                              <p:pRg st="8" end="8"/>
                                            </p:txEl>
                                          </p:spTgt>
                                        </p:tgtEl>
                                        <p:attrNameLst>
                                          <p:attrName>ppt_h</p:attrName>
                                        </p:attrNameLst>
                                      </p:cBhvr>
                                      <p:tavLst>
                                        <p:tav tm="0">
                                          <p:val>
                                            <p:fltVal val="0"/>
                                          </p:val>
                                        </p:tav>
                                        <p:tav tm="100000">
                                          <p:val>
                                            <p:strVal val="#ppt_h"/>
                                          </p:val>
                                        </p:tav>
                                      </p:tavLst>
                                    </p:anim>
                                    <p:anim calcmode="lin" valueType="num">
                                      <p:cBhvr>
                                        <p:cTn id="65" dur="1000" fill="hold"/>
                                        <p:tgtEl>
                                          <p:spTgt spid="22529">
                                            <p:txEl>
                                              <p:pRg st="8" end="8"/>
                                            </p:txEl>
                                          </p:spTgt>
                                        </p:tgtEl>
                                        <p:attrNameLst>
                                          <p:attrName>style.rotation</p:attrName>
                                        </p:attrNameLst>
                                      </p:cBhvr>
                                      <p:tavLst>
                                        <p:tav tm="0">
                                          <p:val>
                                            <p:fltVal val="90"/>
                                          </p:val>
                                        </p:tav>
                                        <p:tav tm="100000">
                                          <p:val>
                                            <p:fltVal val="0"/>
                                          </p:val>
                                        </p:tav>
                                      </p:tavLst>
                                    </p:anim>
                                    <p:animEffect transition="in" filter="fade">
                                      <p:cBhvr>
                                        <p:cTn id="66" dur="1000"/>
                                        <p:tgtEl>
                                          <p:spTgt spid="22529">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22529">
                                            <p:txEl>
                                              <p:pRg st="9" end="9"/>
                                            </p:txEl>
                                          </p:spTgt>
                                        </p:tgtEl>
                                        <p:attrNameLst>
                                          <p:attrName>style.visibility</p:attrName>
                                        </p:attrNameLst>
                                      </p:cBhvr>
                                      <p:to>
                                        <p:strVal val="visible"/>
                                      </p:to>
                                    </p:set>
                                    <p:anim calcmode="lin" valueType="num">
                                      <p:cBhvr>
                                        <p:cTn id="71" dur="1000" fill="hold"/>
                                        <p:tgtEl>
                                          <p:spTgt spid="22529">
                                            <p:txEl>
                                              <p:pRg st="9" end="9"/>
                                            </p:txEl>
                                          </p:spTgt>
                                        </p:tgtEl>
                                        <p:attrNameLst>
                                          <p:attrName>ppt_w</p:attrName>
                                        </p:attrNameLst>
                                      </p:cBhvr>
                                      <p:tavLst>
                                        <p:tav tm="0">
                                          <p:val>
                                            <p:fltVal val="0"/>
                                          </p:val>
                                        </p:tav>
                                        <p:tav tm="100000">
                                          <p:val>
                                            <p:strVal val="#ppt_w"/>
                                          </p:val>
                                        </p:tav>
                                      </p:tavLst>
                                    </p:anim>
                                    <p:anim calcmode="lin" valueType="num">
                                      <p:cBhvr>
                                        <p:cTn id="72" dur="1000" fill="hold"/>
                                        <p:tgtEl>
                                          <p:spTgt spid="22529">
                                            <p:txEl>
                                              <p:pRg st="9" end="9"/>
                                            </p:txEl>
                                          </p:spTgt>
                                        </p:tgtEl>
                                        <p:attrNameLst>
                                          <p:attrName>ppt_h</p:attrName>
                                        </p:attrNameLst>
                                      </p:cBhvr>
                                      <p:tavLst>
                                        <p:tav tm="0">
                                          <p:val>
                                            <p:fltVal val="0"/>
                                          </p:val>
                                        </p:tav>
                                        <p:tav tm="100000">
                                          <p:val>
                                            <p:strVal val="#ppt_h"/>
                                          </p:val>
                                        </p:tav>
                                      </p:tavLst>
                                    </p:anim>
                                    <p:anim calcmode="lin" valueType="num">
                                      <p:cBhvr>
                                        <p:cTn id="73" dur="1000" fill="hold"/>
                                        <p:tgtEl>
                                          <p:spTgt spid="22529">
                                            <p:txEl>
                                              <p:pRg st="9" end="9"/>
                                            </p:txEl>
                                          </p:spTgt>
                                        </p:tgtEl>
                                        <p:attrNameLst>
                                          <p:attrName>style.rotation</p:attrName>
                                        </p:attrNameLst>
                                      </p:cBhvr>
                                      <p:tavLst>
                                        <p:tav tm="0">
                                          <p:val>
                                            <p:fltVal val="90"/>
                                          </p:val>
                                        </p:tav>
                                        <p:tav tm="100000">
                                          <p:val>
                                            <p:fltVal val="0"/>
                                          </p:val>
                                        </p:tav>
                                      </p:tavLst>
                                    </p:anim>
                                    <p:animEffect transition="in" filter="fade">
                                      <p:cBhvr>
                                        <p:cTn id="74" dur="1000"/>
                                        <p:tgtEl>
                                          <p:spTgt spid="2252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632"/>
            <a:ext cx="8568952" cy="4800600"/>
          </a:xfrm>
        </p:spPr>
        <p:txBody>
          <a:bodyPr>
            <a:noAutofit/>
          </a:bodyPr>
          <a:lstStyle/>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12)کیسه ادرار و مدفوع (استوما)</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س)بیمارانی که به همراه خود کیسه ادرار و مدفوع دارند، وظیفه آنها نسبت به نماز چیست؟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می‌تواند کیسه را برای نماز تعویض نماید باید کیسه را عوض کند و نماز بخواند، و اگر کیسه طبق دستور پزشک قابل جدا کردن نباشد یا جدا کردن آن باعث عسر و حرج شود، نمازخواندن با آن صحیح است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311135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632"/>
            <a:ext cx="8568952" cy="4800600"/>
          </a:xfrm>
        </p:spPr>
        <p:txBody>
          <a:bodyPr>
            <a:noAutofit/>
          </a:bodyPr>
          <a:lstStyle/>
          <a:p>
            <a:pPr marL="0" indent="0" algn="ctr">
              <a:lnSpc>
                <a:spcPct val="150000"/>
              </a:lnSpc>
              <a:buNone/>
            </a:pPr>
            <a:r>
              <a:rPr lang="ar-SA"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13)نماز </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پوشک بزرگسالان</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س1)کسى که ادرار و مدفوع او غیرارادى است با توجّه به این که هر لحظه امکان دارد از او ادرار یا مدفوع خارج گردد، چگونه نماز بخواند؟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باید برای نماز به وسیله پوشک یا کیسه و مانند آن از آلودگی جاهای دیگر بدن جلوگیری کند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س2)بیماران و معلولین و افراد سالمندی که از پوشک استفاده می‌کنند آیا برای هر نماز باید پوشک را عوض کنند؟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پوشک نجس نشده لازم نیست عوض شود، و اگر نجس شده احتیاط واجب آن است که پیش  از هر نماز مخرج بول و غائط را آب بکشد و پوشک را عوض کند.( همان ، م 313</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تبصره. اگر نمی‌تواند پوشک را عوض کند و ناچار باشد با بدن یا لباس نجس نماز بخواند، نماز او صحیح است</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p:txBody>
      </p:sp>
    </p:spTree>
    <p:extLst>
      <p:ext uri="{BB962C8B-B14F-4D97-AF65-F5344CB8AC3E}">
        <p14:creationId xmlns:p14="http://schemas.microsoft.com/office/powerpoint/2010/main" val="2486172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6497</TotalTime>
  <Words>12167</Words>
  <Application>Microsoft Office PowerPoint</Application>
  <PresentationFormat>On-screen Show (4:3)</PresentationFormat>
  <Paragraphs>1114</Paragraphs>
  <Slides>196</Slides>
  <Notes>194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196</vt:i4>
      </vt:variant>
    </vt:vector>
  </HeadingPairs>
  <TitlesOfParts>
    <vt:vector size="203" baseType="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1)احکام مربوط به  متصدیان امردرمان 1/1- ضرورت فراگیری علوم پزشکی موردابتلای بیماران ومراجعین س1) یادگیری علوم پزشکی  چه حکمی دارد؟ ج)یادگیری علوم پزشکی درحد رفع نیازهای ضروری، واجب کفائی است،واگردرمراکزدرمانی به مقدارکافی کادرموردنیاز نباشد، همه متصدیان  امور درمانی موظف به فراهم نمودن زمینه آموزش وتربیت نیروهای موردنیاز درمانی هستند؛بدیهی است چنانچه سهل انگاری دراین مهم موجب منکراتی مانند رجوع بیماران به غیر همگن شود ، گناه متوجه همگان خواهدشد.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7/3-أحکام سقط جنین 1) سقط جنین بخاطر  ناقص الخلقه بودن آن س1) آیاناقص الخلقه بودن مجوزسقط جنین می شود؟ ج) ناقص الخلقه بودن جنین، مجوّز شرعی برای سقط جنین، حتّی قبل از دمیدن روح در آن محسوب نمی شود، ولی اگر تهدید حیات مادر بر اثر استمرار حاملگی مستند به نظر پزشک متخصص و مورد اطمینان باشد، سقط جنین قبل از ولوج روح در آن اشکال ندارد.</vt:lpstr>
      <vt:lpstr>PowerPoint Presentation</vt:lpstr>
      <vt:lpstr>3) سقط جنین به خاطر حفظ آبرو س) اگر بارداری باعث خجالت و آبروریزی من یا خانواده ام شود، آیا می توانم در سه ماهه ی اول آن را سقط کنم؟ ج) سقط جنین شرعاً حرام است و آنچه در سؤال ذکر شده، مجوز آن نمی باشد. 4) سقط جنین به خاطر بیماری س)آیا ترس از تشدید کم خونی، ناراحتی معده و ضعف کلی بدن ومانندآن، مجوزسقط می شود ج) سقط جنین جایز نیست و موارد مذکور موجب حلیّت آن نمی باشد.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663</cp:revision>
  <dcterms:created xsi:type="dcterms:W3CDTF">2010-12-13T04:41:37Z</dcterms:created>
  <dcterms:modified xsi:type="dcterms:W3CDTF">2021-10-18T04:17:16Z</dcterms:modified>
</cp:coreProperties>
</file>